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notesMasterIdLst>
    <p:notesMasterId r:id="rId13"/>
  </p:notesMasterIdLst>
  <p:sldIdLst>
    <p:sldId id="256" r:id="rId2"/>
    <p:sldId id="257" r:id="rId3"/>
    <p:sldId id="258" r:id="rId4"/>
    <p:sldId id="259" r:id="rId5"/>
    <p:sldId id="260" r:id="rId6"/>
    <p:sldId id="261" r:id="rId7"/>
    <p:sldId id="262" r:id="rId8"/>
    <p:sldId id="263" r:id="rId9"/>
    <p:sldId id="267" r:id="rId10"/>
    <p:sldId id="265" r:id="rId11"/>
    <p:sldId id="266" r:id="rId12"/>
  </p:sldIdLst>
  <p:sldSz cx="18288000" cy="10287000"/>
  <p:notesSz cx="6858000" cy="9144000"/>
  <p:embeddedFontLst>
    <p:embeddedFont>
      <p:font typeface="Calibri" panose="020F0502020204030204" pitchFamily="34" charset="0"/>
      <p:regular r:id="rId14"/>
      <p:bold r:id="rId15"/>
      <p:italic r:id="rId16"/>
      <p:boldItalic r:id="rId17"/>
    </p:embeddedFont>
    <p:embeddedFont>
      <p:font typeface="Clear Sans Regular Bold" panose="020B0604020202020204" charset="0"/>
      <p:regular r:id="rId18"/>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A100FF"/>
    <a:srgbClr val="883C84"/>
    <a:srgbClr val="461B49"/>
    <a:srgbClr val="963488"/>
    <a:srgbClr val="2831A2"/>
    <a:srgbClr val="2086AA"/>
    <a:srgbClr val="1994B1"/>
    <a:srgbClr val="00BAFF"/>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30279" autoAdjust="0"/>
    <p:restoredTop sz="73146" autoAdjust="0"/>
  </p:normalViewPr>
  <p:slideViewPr>
    <p:cSldViewPr>
      <p:cViewPr varScale="1">
        <p:scale>
          <a:sx n="58" d="100"/>
          <a:sy n="58" d="100"/>
        </p:scale>
        <p:origin x="654" y="96"/>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font" Target="fonts/font3.fntdata"/><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2.fntdata"/><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1.fntdata"/><Relationship Id="rId22" Type="http://schemas.openxmlformats.org/officeDocument/2006/relationships/tableStyles" Target="tableStyles.xml"/></Relationships>
</file>

<file path=ppt/media/image1.png>
</file>

<file path=ppt/media/image10.svg>
</file>

<file path=ppt/media/image11.svg>
</file>

<file path=ppt/media/image12.jpeg>
</file>

<file path=ppt/media/image13.jpeg>
</file>

<file path=ppt/media/image14.jpeg>
</file>

<file path=ppt/media/image15.jpeg>
</file>

<file path=ppt/media/image16.png>
</file>

<file path=ppt/media/image17.svg>
</file>

<file path=ppt/media/image18.png>
</file>

<file path=ppt/media/image19.png>
</file>

<file path=ppt/media/image2.svg>
</file>

<file path=ppt/media/image20.jpeg>
</file>

<file path=ppt/media/image21.svg>
</file>

<file path=ppt/media/image3.png>
</file>

<file path=ppt/media/image4.svg>
</file>

<file path=ppt/media/image5.png>
</file>

<file path=ppt/media/image6.svg>
</file>

<file path=ppt/media/image7.png>
</file>

<file path=ppt/media/image8.sv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06.01.2024</a:t>
            </a:fld>
            <a:endParaRPr lang="cs-CZ"/>
          </a:p>
        </p:txBody>
      </p:sp>
      <p:sp>
        <p:nvSpPr>
          <p:cNvPr id="4" name="Slide Image Placeholder 3"/>
          <p:cNvSpPr>
            <a:spLocks noGrp="1" noRot="1" noChangeAspect="1"/>
          </p:cNvSpPr>
          <p:nvPr>
            <p:ph type="sldImg" idx="2"/>
          </p:nvPr>
        </p:nvSpPr>
        <p:spPr>
          <a:xfrm>
            <a:off x="2857500" y="512763"/>
            <a:ext cx="3429000"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cs-CZ"/>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a:t>
            </a:fld>
            <a:endParaRPr lang="cs-CZ"/>
          </a:p>
        </p:txBody>
      </p:sp>
    </p:spTree>
    <p:extLst>
      <p:ext uri="{BB962C8B-B14F-4D97-AF65-F5344CB8AC3E}">
        <p14:creationId xmlns:p14="http://schemas.microsoft.com/office/powerpoint/2010/main" val="179888911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06.01.2024</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IN" dirty="0"/>
              <a:t>Hello and welcome, my name is Manan and today I will be presenting to you the results of the Data Analytics task.</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a:t>
            </a:fld>
            <a:endParaRPr lang="cs-CZ"/>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06.01.2024</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So, to summarize:</a:t>
            </a:r>
          </a:p>
          <a:p>
            <a:pPr lvl="0"/>
            <a:endParaRPr lang="en-US" dirty="0"/>
          </a:p>
          <a:p>
            <a:pPr lvl="0"/>
            <a:r>
              <a:rPr lang="en-US" dirty="0"/>
              <a:t>We tackled this task and found the top 5 most popular categories as asked, but we also went one step further.</a:t>
            </a:r>
          </a:p>
          <a:p>
            <a:pPr lvl="0"/>
            <a:endParaRPr lang="en-US" dirty="0"/>
          </a:p>
          <a:p>
            <a:pPr lvl="0"/>
            <a:r>
              <a:rPr lang="en-US" dirty="0"/>
              <a:t>- We found that cooking and healthy eating are the two most popular categories, suggesting that users like "real-life" content</a:t>
            </a:r>
          </a:p>
          <a:p>
            <a:pPr lvl="0"/>
            <a:r>
              <a:rPr lang="en-US" dirty="0"/>
              <a:t>- We also found that technology was the third most popular, perhaps due to the booming technologies all around the world. This presents a massive opportunity for Social Buzz to ride on this technology evolution and make the most of it.</a:t>
            </a:r>
          </a:p>
          <a:p>
            <a:pPr lvl="0"/>
            <a:r>
              <a:rPr lang="en-US" dirty="0"/>
              <a:t>- As much as this analysis was insightful, we are ready to take it to the next stage and we have the expertise within Accenture to help you realize these kinds of insights in production across your organization and in real time. We would love to help you with this.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10</a:t>
            </a:fld>
            <a:endParaRPr lang="cs-CZ"/>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06.01.2024</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dirty="0"/>
              <a:t>Thank you very much for listening, please feel free to ask any questions that you may have!</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11</a:t>
            </a:fld>
            <a:endParaRPr lang="cs-CZ"/>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06.01.2024</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Today's agenda will be as follows:</a:t>
            </a:r>
          </a:p>
          <a:p>
            <a:pPr lvl="0"/>
            <a:endParaRPr lang="en-US" dirty="0"/>
          </a:p>
          <a:p>
            <a:pPr lvl="0"/>
            <a:r>
              <a:rPr lang="en-US" dirty="0"/>
              <a:t>1. We will recap the overall project to give a high-level understanding of the business problem we're tackling and the specific requirements.</a:t>
            </a:r>
          </a:p>
          <a:p>
            <a:pPr lvl="0"/>
            <a:r>
              <a:rPr lang="en-US" dirty="0"/>
              <a:t>2. We will dive into the specific problem that we, the Data Analytics team, have been focusing on and will give some background as to why this is such a big problem.</a:t>
            </a:r>
          </a:p>
          <a:p>
            <a:pPr lvl="0"/>
            <a:r>
              <a:rPr lang="en-US" dirty="0"/>
              <a:t>3. After introducing the problem, I will go over the team responsible from our side in tackling this task.</a:t>
            </a:r>
          </a:p>
          <a:p>
            <a:pPr lvl="0"/>
            <a:r>
              <a:rPr lang="en-US" dirty="0"/>
              <a:t>4. I will then go over the high-level process that we followed to complete this task, so that you have complete clarity in how we tackle these kinds of tasks.</a:t>
            </a:r>
          </a:p>
          <a:p>
            <a:pPr lvl="0"/>
            <a:r>
              <a:rPr lang="en-US" dirty="0"/>
              <a:t>5. Finally, I will go over the all-important results and I will present them as a series of insights and visualizations from our analysis.</a:t>
            </a:r>
          </a:p>
          <a:p>
            <a:pPr lvl="0"/>
            <a:endParaRPr lang="en-US" dirty="0"/>
          </a:p>
          <a:p>
            <a:pPr lvl="0"/>
            <a:r>
              <a:rPr lang="en-US" dirty="0"/>
              <a:t>To wrap up, I will summarize and open for any questions.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2</a:t>
            </a:fld>
            <a:endParaRPr lang="cs-CZ"/>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06.01.2024</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To kick things off let me recap this engagement.</a:t>
            </a:r>
          </a:p>
          <a:p>
            <a:pPr lvl="0"/>
            <a:endParaRPr lang="en-US" dirty="0"/>
          </a:p>
          <a:p>
            <a:pPr lvl="0"/>
            <a:r>
              <a:rPr lang="en-US" dirty="0"/>
              <a:t>We, Accenture have embarked on a 3 month pilot with Social Buzz to focus on 3 main tasks, aligned with some of the biggest challenges that you're currently facing. </a:t>
            </a:r>
          </a:p>
          <a:p>
            <a:pPr lvl="0"/>
            <a:endParaRPr lang="en-US" dirty="0"/>
          </a:p>
          <a:p>
            <a:pPr lvl="0"/>
            <a:r>
              <a:rPr lang="en-US" dirty="0"/>
              <a:t>Social Buzz has reached huge scale in recent years to become recognized as a global unicorn company. We are here to help you manage this scale and to guide you in the right direction.</a:t>
            </a:r>
          </a:p>
          <a:p>
            <a:pPr lvl="0"/>
            <a:endParaRPr lang="en-US" dirty="0"/>
          </a:p>
          <a:p>
            <a:pPr lvl="0"/>
            <a:r>
              <a:rPr lang="en-US" dirty="0"/>
              <a:t>Firstly, we will be doing an audit of your big data practice and sharing best practices and industry expertise. Secondly we will be guiding you through a successful IPO, of which we have deep expertise and knowledge of within our team. And finally, we have conducted an analysis of your data to find insights regarding your top 5 most popular categories of content</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3</a:t>
            </a:fld>
            <a:endParaRPr lang="cs-CZ"/>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06.01.2024</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Focusing on the last point that I mentioned there, this is what the Data Analytics team has been specifically focused on.</a:t>
            </a:r>
          </a:p>
          <a:p>
            <a:pPr lvl="0"/>
            <a:endParaRPr lang="en-US" dirty="0"/>
          </a:p>
          <a:p>
            <a:pPr lvl="0"/>
            <a:r>
              <a:rPr lang="en-US" dirty="0"/>
              <a:t>Clearly with such grand scale, this comes with a lot of data and with such vast amounts of data comes challenges.</a:t>
            </a:r>
          </a:p>
          <a:p>
            <a:pPr lvl="0"/>
            <a:endParaRPr lang="en-US" dirty="0"/>
          </a:p>
          <a:p>
            <a:pPr lvl="0"/>
            <a:r>
              <a:rPr lang="en-US" dirty="0"/>
              <a:t>To give a background on how much data you've been creating:</a:t>
            </a:r>
          </a:p>
          <a:p>
            <a:pPr lvl="0"/>
            <a:r>
              <a:rPr lang="en-US" dirty="0"/>
              <a:t>- You told us that your platform receives over 1,00,000 posts per day which amounts to 36,500,000 posts every year, of which, this is all unstructured data making it very hard to make sense of.</a:t>
            </a:r>
          </a:p>
          <a:p>
            <a:pPr lvl="0"/>
            <a:endParaRPr lang="en-US" dirty="0"/>
          </a:p>
          <a:p>
            <a:pPr lvl="0"/>
            <a:r>
              <a:rPr lang="en-US" dirty="0"/>
              <a:t>In this day and age, content is king. Just look at some of the biggest platforms in the world, for example YouTube, Facebook and Netflix... they are all content businesses... </a:t>
            </a:r>
          </a:p>
          <a:p>
            <a:pPr lvl="0"/>
            <a:endParaRPr lang="en-US" dirty="0"/>
          </a:p>
          <a:p>
            <a:pPr lvl="0"/>
            <a:r>
              <a:rPr lang="en-US" dirty="0"/>
              <a:t>But how to capitalize on it when there is so much?</a:t>
            </a:r>
          </a:p>
          <a:p>
            <a:pPr lvl="0"/>
            <a:endParaRPr lang="en-US" dirty="0"/>
          </a:p>
          <a:p>
            <a:pPr lvl="0"/>
            <a:r>
              <a:rPr lang="en-US" dirty="0"/>
              <a:t>It's not just all about harvesting as much content as possible... The real value is in understanding and crunching this content to gain a deeper understanding of your audience and to therefore provide a more personalized and enjoyable experience. </a:t>
            </a:r>
          </a:p>
          <a:p>
            <a:pPr lvl="0"/>
            <a:endParaRPr lang="en-US" dirty="0"/>
          </a:p>
          <a:p>
            <a:pPr lvl="0"/>
            <a:r>
              <a:rPr lang="en-US" dirty="0"/>
              <a:t>And this is where out data analytics expertise comes in, with the insights that we've uncovered from this task, we can show you exactly how to take analytics to production at scale.</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4</a:t>
            </a:fld>
            <a:endParaRPr lang="cs-CZ"/>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06.01.2024</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Talking about experience, we have a large data analytics practice at Accenture, but we had a team of 3 people primarily focusing on this task. Andrew Fleming is our Chief Technical Architect and his expertise really helped to guide the team to produce high quality analysis.</a:t>
            </a:r>
          </a:p>
          <a:p>
            <a:pPr lvl="0"/>
            <a:endParaRPr lang="en-US" dirty="0"/>
          </a:p>
          <a:p>
            <a:pPr lvl="0"/>
            <a:r>
              <a:rPr lang="en-US" dirty="0"/>
              <a:t>Marcus </a:t>
            </a:r>
            <a:r>
              <a:rPr lang="en-US" dirty="0" err="1"/>
              <a:t>Rompton</a:t>
            </a:r>
            <a:r>
              <a:rPr lang="en-US" dirty="0"/>
              <a:t>, a senior data expert has worked with the worlds biggest clients on solving their data problems and was heavily involved in the data engineering side of this project.</a:t>
            </a:r>
          </a:p>
          <a:p>
            <a:pPr lvl="0"/>
            <a:endParaRPr lang="en-US" dirty="0"/>
          </a:p>
          <a:p>
            <a:pPr lvl="0"/>
            <a:r>
              <a:rPr lang="en-US" dirty="0"/>
              <a:t>And finally, myself, Manan, who was solely responsible for taking leadership guidance and delivering high quality insights from the raw datasets and turning these into business decisions.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5</a:t>
            </a:fld>
            <a:endParaRPr lang="cs-CZ"/>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06.01.2024</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So, how did we tackle this problem? </a:t>
            </a:r>
          </a:p>
          <a:p>
            <a:pPr lvl="0"/>
            <a:endParaRPr lang="en-US" dirty="0"/>
          </a:p>
          <a:p>
            <a:pPr lvl="0"/>
            <a:r>
              <a:rPr lang="en-US" dirty="0"/>
              <a:t>Well, we approached it in 5 steps:</a:t>
            </a:r>
          </a:p>
          <a:p>
            <a:pPr lvl="0"/>
            <a:endParaRPr lang="en-US" dirty="0"/>
          </a:p>
          <a:p>
            <a:pPr lvl="0"/>
            <a:r>
              <a:rPr lang="en-US" dirty="0"/>
              <a:t>1. Data understanding - the key to success on any data project is to understand the data in detail. So we took the time to understand the data model and domain of your business.</a:t>
            </a:r>
          </a:p>
          <a:p>
            <a:pPr lvl="0"/>
            <a:r>
              <a:rPr lang="en-US" dirty="0"/>
              <a:t>2. Data extraction - after understanding your business, we then architected what an ideal dataset should look like for this problem and extracted it from the relevant data sources.</a:t>
            </a:r>
          </a:p>
          <a:p>
            <a:pPr lvl="0"/>
            <a:r>
              <a:rPr lang="en-US" dirty="0"/>
              <a:t>3. After extracting the raw data, we needed to process and model this data into a dataset that can precisely answer the business questions and produce analytics.</a:t>
            </a:r>
          </a:p>
          <a:p>
            <a:pPr lvl="0"/>
            <a:r>
              <a:rPr lang="en-US" dirty="0"/>
              <a:t>4. With our new dataset, we used our analytical expertise to uncover insights from this dataset and to produce visualizations to describe the insights.</a:t>
            </a:r>
          </a:p>
          <a:p>
            <a:pPr lvl="0"/>
            <a:r>
              <a:rPr lang="en-US" dirty="0"/>
              <a:t>5. And finally we used these insights to unlock business decisions and to make recommendations on next steps.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6</a:t>
            </a:fld>
            <a:endParaRPr lang="cs-CZ"/>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06.01.2024</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From your data we found that you had a total of 16 unique categories of posts across your sample dataset. This includes things such as Food, Culture and Sport.</a:t>
            </a:r>
          </a:p>
          <a:p>
            <a:pPr lvl="0"/>
            <a:endParaRPr lang="en-US" dirty="0"/>
          </a:p>
          <a:p>
            <a:pPr lvl="0"/>
            <a:r>
              <a:rPr lang="en-US" dirty="0"/>
              <a:t>As well as this, there was 1897 reactions to posts from just the ‘Animal’ category alone! </a:t>
            </a:r>
          </a:p>
          <a:p>
            <a:pPr lvl="0"/>
            <a:endParaRPr lang="en-US" dirty="0"/>
          </a:p>
          <a:p>
            <a:pPr lvl="0"/>
            <a:r>
              <a:rPr lang="en-US" dirty="0"/>
              <a:t>And also the most common month for users to post within was January, this is interesting to know that people are most active during this month!</a:t>
            </a:r>
          </a:p>
          <a:p>
            <a:pPr lvl="0"/>
            <a:endParaRPr lang="en-US" dirty="0"/>
          </a:p>
          <a:p>
            <a:pPr lvl="0"/>
            <a:r>
              <a:rPr lang="en-US" dirty="0"/>
              <a:t>But now, onto the main question... which is... what were the top 5 most popular categories of posts?</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7</a:t>
            </a:fld>
            <a:endParaRPr lang="cs-CZ"/>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06.01.2024</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From our analysis you can see that the top 5 most popular categories of posts were animals, science, healthy eating, Technology and cooking in descending order.</a:t>
            </a:r>
          </a:p>
          <a:p>
            <a:pPr lvl="0"/>
            <a:endParaRPr lang="en-US" dirty="0"/>
          </a:p>
          <a:p>
            <a:pPr lvl="0"/>
            <a:r>
              <a:rPr lang="en-US" dirty="0"/>
              <a:t>Animal had an aggregate popularity score of almost 73378. It is very interesting to see both healthy eating and cooking within the top 5, it really shows what people enjoy consuming as content. But interesting to see Science too. </a:t>
            </a:r>
          </a:p>
          <a:p>
            <a:pPr lvl="0"/>
            <a:endParaRPr lang="en-US" dirty="0"/>
          </a:p>
          <a:p>
            <a:pPr lvl="0"/>
            <a:r>
              <a:rPr lang="en-US" dirty="0"/>
              <a:t>Furthermore, Technology is an interesting category as well.</a:t>
            </a:r>
          </a:p>
          <a:p>
            <a:pPr lvl="0"/>
            <a:endParaRPr lang="en-US" dirty="0"/>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8</a:t>
            </a:fld>
            <a:endParaRPr lang="cs-CZ"/>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962400" cy="342900"/>
          </a:xfrm>
          <a:prstGeom prst="rect">
            <a:avLst/>
          </a:prstGeom>
        </p:spPr>
        <p:txBody>
          <a:bodyPr vert="horz" lIns="91440" tIns="45720" rIns="91440" bIns="45720" rtlCol="0"/>
          <a:lstStyle>
            <a:lvl1pPr algn="l">
              <a:defRPr sz="1200"/>
            </a:lvl1pPr>
          </a:lstStyle>
          <a:p>
            <a:endParaRPr lang="cs-CZ"/>
          </a:p>
        </p:txBody>
      </p:sp>
      <p:sp>
        <p:nvSpPr>
          <p:cNvPr id="3" name="Date Placeholder 2"/>
          <p:cNvSpPr>
            <a:spLocks noGrp="1"/>
          </p:cNvSpPr>
          <p:nvPr>
            <p:ph type="dt" idx="1"/>
          </p:nvPr>
        </p:nvSpPr>
        <p:spPr>
          <a:xfrm>
            <a:off x="5180013" y="0"/>
            <a:ext cx="3962400" cy="342900"/>
          </a:xfrm>
          <a:prstGeom prst="rect">
            <a:avLst/>
          </a:prstGeom>
        </p:spPr>
        <p:txBody>
          <a:bodyPr vert="horz" lIns="91440" tIns="45720" rIns="91440" bIns="45720" rtlCol="0"/>
          <a:lstStyle>
            <a:lvl1pPr algn="r">
              <a:defRPr sz="1200"/>
            </a:lvl1pPr>
          </a:lstStyle>
          <a:p>
            <a:fld id="{B7268E1E-0E44-426D-905E-8AD9B19D2182}" type="datetimeFigureOut">
              <a:rPr lang="cs-CZ" smtClean="0"/>
              <a:t>06.01.2024</a:t>
            </a:fld>
            <a:endParaRPr lang="cs-CZ"/>
          </a:p>
        </p:txBody>
      </p:sp>
      <p:sp>
        <p:nvSpPr>
          <p:cNvPr id="4" name="Slide Image Placeholder 3"/>
          <p:cNvSpPr>
            <a:spLocks noGrp="1" noRot="1" noChangeAspect="1"/>
          </p:cNvSpPr>
          <p:nvPr>
            <p:ph type="sldImg" idx="2"/>
          </p:nvPr>
        </p:nvSpPr>
        <p:spPr>
          <a:xfrm>
            <a:off x="2290763" y="512763"/>
            <a:ext cx="4562475" cy="2566987"/>
          </a:xfrm>
          <a:prstGeom prst="rect">
            <a:avLst/>
          </a:prstGeom>
          <a:noFill/>
          <a:ln w="12700">
            <a:solidFill>
              <a:prstClr val="black"/>
            </a:solidFill>
          </a:ln>
        </p:spPr>
        <p:txBody>
          <a:bodyPr vert="horz" lIns="91440" tIns="45720" rIns="91440" bIns="45720" rtlCol="0" anchor="ctr"/>
          <a:lstStyle/>
          <a:p>
            <a:endParaRPr lang="cs-CZ"/>
          </a:p>
        </p:txBody>
      </p:sp>
      <p:sp>
        <p:nvSpPr>
          <p:cNvPr id="5" name="Notes Placeholder 4"/>
          <p:cNvSpPr>
            <a:spLocks noGrp="1"/>
          </p:cNvSpPr>
          <p:nvPr>
            <p:ph type="body" sz="quarter" idx="3"/>
          </p:nvPr>
        </p:nvSpPr>
        <p:spPr>
          <a:xfrm>
            <a:off x="914400" y="3251200"/>
            <a:ext cx="7315200" cy="3081338"/>
          </a:xfrm>
          <a:prstGeom prst="rect">
            <a:avLst/>
          </a:prstGeom>
        </p:spPr>
        <p:txBody>
          <a:bodyPr vert="horz" lIns="91440" tIns="45720" rIns="91440" bIns="45720" rtlCol="0"/>
          <a:lstStyle/>
          <a:p>
            <a:pPr lvl="0"/>
            <a:r>
              <a:rPr lang="en-US" dirty="0"/>
              <a:t>Additionally, you can see from this chart the % split of popularity between the top 5 categories. There is not much difference between each of them, Animals only outperforms Cooking by 2 % within the top 5.</a:t>
            </a:r>
          </a:p>
          <a:p>
            <a:pPr lvl="0"/>
            <a:endParaRPr lang="en-US" dirty="0"/>
          </a:p>
          <a:p>
            <a:pPr lvl="0"/>
            <a:r>
              <a:rPr lang="en-US" dirty="0"/>
              <a:t>However, the difference between the 4th most popular, technology, and the 5th most popular, cooking, is very less at 1 %</a:t>
            </a:r>
          </a:p>
          <a:p>
            <a:pPr lvl="0"/>
            <a:endParaRPr lang="en-US" dirty="0"/>
          </a:p>
          <a:p>
            <a:pPr lvl="0"/>
            <a:r>
              <a:rPr lang="en-US" dirty="0"/>
              <a:t>This tells me that the categories sorted by popularity is weighted towards categories at the top. </a:t>
            </a:r>
          </a:p>
        </p:txBody>
      </p:sp>
      <p:sp>
        <p:nvSpPr>
          <p:cNvPr id="6" name="Footer Placeholder 5"/>
          <p:cNvSpPr>
            <a:spLocks noGrp="1"/>
          </p:cNvSpPr>
          <p:nvPr>
            <p:ph type="ftr" sz="quarter" idx="4"/>
          </p:nvPr>
        </p:nvSpPr>
        <p:spPr>
          <a:xfrm>
            <a:off x="0" y="6502400"/>
            <a:ext cx="3962400" cy="341313"/>
          </a:xfrm>
          <a:prstGeom prst="rect">
            <a:avLst/>
          </a:prstGeom>
        </p:spPr>
        <p:txBody>
          <a:bodyPr vert="horz" lIns="91440" tIns="45720" rIns="91440" bIns="45720" rtlCol="0" anchor="b"/>
          <a:lstStyle>
            <a:lvl1pPr algn="l">
              <a:defRPr sz="1200"/>
            </a:lvl1pPr>
          </a:lstStyle>
          <a:p>
            <a:endParaRPr lang="cs-CZ"/>
          </a:p>
        </p:txBody>
      </p:sp>
      <p:sp>
        <p:nvSpPr>
          <p:cNvPr id="7" name="Slide Number Placeholder 6"/>
          <p:cNvSpPr>
            <a:spLocks noGrp="1"/>
          </p:cNvSpPr>
          <p:nvPr>
            <p:ph type="sldNum" sz="quarter" idx="5"/>
          </p:nvPr>
        </p:nvSpPr>
        <p:spPr>
          <a:xfrm>
            <a:off x="5180013" y="6502400"/>
            <a:ext cx="3962400" cy="341313"/>
          </a:xfrm>
          <a:prstGeom prst="rect">
            <a:avLst/>
          </a:prstGeom>
        </p:spPr>
        <p:txBody>
          <a:bodyPr vert="horz" lIns="91440" tIns="45720" rIns="91440" bIns="45720" rtlCol="0" anchor="b"/>
          <a:lstStyle>
            <a:lvl1pPr algn="r">
              <a:defRPr sz="1200"/>
            </a:lvl1pPr>
          </a:lstStyle>
          <a:p>
            <a:fld id="{871B2431-D351-4C6E-A3CF-9DFAC0E3E050}" type="slidenum">
              <a:rPr lang="cs-CZ" smtClean="0"/>
              <a:t>9</a:t>
            </a:fld>
            <a:endParaRPr lang="cs-CZ"/>
          </a:p>
        </p:txBody>
      </p:sp>
    </p:spTree>
    <p:extLst>
      <p:ext uri="{BB962C8B-B14F-4D97-AF65-F5344CB8AC3E}">
        <p14:creationId xmlns:p14="http://schemas.microsoft.com/office/powerpoint/2010/main" val="78473063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1D8BD707-D9CF-40AE-B4C6-C98DA3205C09}" type="datetimeFigureOut">
              <a:rPr lang="en-US" smtClean="0"/>
              <a:pPr/>
              <a:t>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1D8BD707-D9CF-40AE-B4C6-C98DA3205C09}" type="datetimeFigureOut">
              <a:rPr lang="en-US" smtClean="0"/>
              <a:pPr/>
              <a:t>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1/6/2024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1D8BD707-D9CF-40AE-B4C6-C98DA3205C09}" type="datetimeFigureOut">
              <a:rPr lang="en-US" smtClean="0"/>
              <a:pPr/>
              <a:t>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1D8BD707-D9CF-40AE-B4C6-C98DA3205C09}" type="datetimeFigureOut">
              <a:rPr lang="en-US" smtClean="0"/>
              <a:pPr/>
              <a:t>1/6/2024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1D8BD707-D9CF-40AE-B4C6-C98DA3205C09}" type="datetimeFigureOut">
              <a:rPr lang="en-US" smtClean="0"/>
              <a:pPr/>
              <a:t>1/6/2024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1/6/2024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1/6/2024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1/6/2024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8.svg"/><Relationship Id="rId2" Type="http://schemas.openxmlformats.org/officeDocument/2006/relationships/notesSlide" Target="../notesSlides/notesSlide10.xml"/><Relationship Id="rId1" Type="http://schemas.openxmlformats.org/officeDocument/2006/relationships/slideLayout" Target="../slideLayouts/slideLayout7.xml"/><Relationship Id="rId6" Type="http://schemas.openxmlformats.org/officeDocument/2006/relationships/image" Target="../media/image7.png"/><Relationship Id="rId5" Type="http://schemas.openxmlformats.org/officeDocument/2006/relationships/image" Target="../media/image20.jpeg"/><Relationship Id="rId4" Type="http://schemas.openxmlformats.org/officeDocument/2006/relationships/image" Target="../media/image17.svg"/></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1.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21.sv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3.xml"/><Relationship Id="rId1" Type="http://schemas.openxmlformats.org/officeDocument/2006/relationships/slideLayout" Target="../slideLayouts/slideLayout7.xml"/><Relationship Id="rId6" Type="http://schemas.openxmlformats.org/officeDocument/2006/relationships/image" Target="../media/image10.svg"/><Relationship Id="rId5" Type="http://schemas.openxmlformats.org/officeDocument/2006/relationships/image" Target="../media/image9.png"/><Relationship Id="rId4" Type="http://schemas.openxmlformats.org/officeDocument/2006/relationships/image" Target="../media/image2.svg"/></Relationships>
</file>

<file path=ppt/slides/_rels/slide4.xml.rels><?xml version="1.0" encoding="UTF-8" standalone="yes"?>
<Relationships xmlns="http://schemas.openxmlformats.org/package/2006/relationships"><Relationship Id="rId8" Type="http://schemas.openxmlformats.org/officeDocument/2006/relationships/image" Target="../media/image11.svg"/><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4.xml"/><Relationship Id="rId1" Type="http://schemas.openxmlformats.org/officeDocument/2006/relationships/slideLayout" Target="../slideLayouts/slideLayout7.xml"/><Relationship Id="rId6" Type="http://schemas.openxmlformats.org/officeDocument/2006/relationships/image" Target="../media/image2.svg"/><Relationship Id="rId5" Type="http://schemas.openxmlformats.org/officeDocument/2006/relationships/image" Target="../media/image1.png"/><Relationship Id="rId4" Type="http://schemas.openxmlformats.org/officeDocument/2006/relationships/image" Target="../media/image6.svg"/><Relationship Id="rId9" Type="http://schemas.openxmlformats.org/officeDocument/2006/relationships/image" Target="../media/image12.jpeg"/></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5.jpeg"/><Relationship Id="rId2" Type="http://schemas.openxmlformats.org/officeDocument/2006/relationships/notesSlide" Target="../notesSlides/notesSlide5.xml"/><Relationship Id="rId1" Type="http://schemas.openxmlformats.org/officeDocument/2006/relationships/slideLayout" Target="../slideLayouts/slideLayout7.xml"/><Relationship Id="rId6" Type="http://schemas.openxmlformats.org/officeDocument/2006/relationships/image" Target="../media/image14.jpeg"/><Relationship Id="rId5" Type="http://schemas.openxmlformats.org/officeDocument/2006/relationships/image" Target="../media/image13.jpeg"/><Relationship Id="rId4" Type="http://schemas.openxmlformats.org/officeDocument/2006/relationships/image" Target="../media/image8.svg"/></Relationships>
</file>

<file path=ppt/slides/_rels/slide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6.xml"/><Relationship Id="rId1" Type="http://schemas.openxmlformats.org/officeDocument/2006/relationships/slideLayout" Target="../slideLayouts/slideLayout7.xml"/><Relationship Id="rId6" Type="http://schemas.openxmlformats.org/officeDocument/2006/relationships/image" Target="../media/image4.svg"/><Relationship Id="rId5" Type="http://schemas.openxmlformats.org/officeDocument/2006/relationships/image" Target="../media/image3.png"/><Relationship Id="rId4" Type="http://schemas.openxmlformats.org/officeDocument/2006/relationships/image" Target="../media/image2.svg"/></Relationships>
</file>

<file path=ppt/slides/_rels/slide7.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7.xml"/><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7.png"/><Relationship Id="rId4" Type="http://schemas.openxmlformats.org/officeDocument/2006/relationships/image" Target="../media/image17.svg"/></Relationships>
</file>

<file path=ppt/slides/_rels/slide8.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8.png"/><Relationship Id="rId2" Type="http://schemas.openxmlformats.org/officeDocument/2006/relationships/notesSlide" Target="../notesSlides/notesSlide8.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8.svg"/></Relationships>
</file>

<file path=ppt/slides/_rels/slide9.xml.rels><?xml version="1.0" encoding="UTF-8" standalone="yes"?>
<Relationships xmlns="http://schemas.openxmlformats.org/package/2006/relationships"><Relationship Id="rId3" Type="http://schemas.openxmlformats.org/officeDocument/2006/relationships/image" Target="../media/image7.png"/><Relationship Id="rId7"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7.xml"/><Relationship Id="rId6" Type="http://schemas.openxmlformats.org/officeDocument/2006/relationships/image" Target="../media/image6.svg"/><Relationship Id="rId5" Type="http://schemas.openxmlformats.org/officeDocument/2006/relationships/image" Target="../media/image5.png"/><Relationship Id="rId4" Type="http://schemas.openxmlformats.org/officeDocument/2006/relationships/image" Target="../media/image8.svg"/></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AutoShape 2"/>
          <p:cNvSpPr/>
          <p:nvPr/>
        </p:nvSpPr>
        <p:spPr>
          <a:xfrm>
            <a:off x="16394731" y="0"/>
            <a:ext cx="1893269" cy="10287000"/>
          </a:xfrm>
          <a:prstGeom prst="rect">
            <a:avLst/>
          </a:prstGeom>
          <a:solidFill>
            <a:srgbClr val="FFFFFF"/>
          </a:solidFill>
        </p:spPr>
        <p:txBody>
          <a:bodyPr/>
          <a:lstStyle/>
          <a:p>
            <a:endParaRPr lang="en-IN"/>
          </a:p>
        </p:txBody>
      </p:sp>
      <p:grpSp>
        <p:nvGrpSpPr>
          <p:cNvPr id="3" name="Group 3"/>
          <p:cNvGrpSpPr/>
          <p:nvPr/>
        </p:nvGrpSpPr>
        <p:grpSpPr>
          <a:xfrm>
            <a:off x="6545735" y="406153"/>
            <a:ext cx="10042534" cy="9474693"/>
            <a:chOff x="0" y="0"/>
            <a:chExt cx="13390046" cy="12632924"/>
          </a:xfrm>
        </p:grpSpPr>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0"/>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0"/>
              <a:ext cx="3005065" cy="2794710"/>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3279405"/>
              <a:ext cx="3005065" cy="2794710"/>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6558809"/>
              <a:ext cx="3005065" cy="2794710"/>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20" name="Group 20"/>
          <p:cNvGrpSpPr/>
          <p:nvPr/>
        </p:nvGrpSpPr>
        <p:grpSpPr>
          <a:xfrm>
            <a:off x="957876" y="802644"/>
            <a:ext cx="8750843" cy="8318192"/>
            <a:chOff x="0" y="0"/>
            <a:chExt cx="11667791" cy="11090922"/>
          </a:xfrm>
        </p:grpSpPr>
        <p:grpSp>
          <p:nvGrpSpPr>
            <p:cNvPr id="21" name="Group 21"/>
            <p:cNvGrpSpPr>
              <a:grpSpLocks noChangeAspect="1"/>
            </p:cNvGrpSpPr>
            <p:nvPr/>
          </p:nvGrpSpPr>
          <p:grpSpPr>
            <a:xfrm>
              <a:off x="1931835" y="1354967"/>
              <a:ext cx="9735956" cy="9735956"/>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AU" dirty="0"/>
              </a:p>
            </p:txBody>
          </p:sp>
        </p:grpSp>
        <p:pic>
          <p:nvPicPr>
            <p:cNvPr id="23" name="Picture 2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96140" y="376277"/>
              <a:ext cx="9735956" cy="9756713"/>
            </a:xfrm>
            <a:prstGeom prst="rect">
              <a:avLst/>
            </a:prstGeom>
          </p:spPr>
        </p:pic>
      </p:grpSp>
      <p:sp>
        <p:nvSpPr>
          <p:cNvPr id="24" name="TextBox 24"/>
          <p:cNvSpPr txBox="1"/>
          <p:nvPr/>
        </p:nvSpPr>
        <p:spPr>
          <a:xfrm>
            <a:off x="2312375" y="3305349"/>
            <a:ext cx="5482998" cy="2847639"/>
          </a:xfrm>
          <a:prstGeom prst="rect">
            <a:avLst/>
          </a:prstGeom>
        </p:spPr>
        <p:txBody>
          <a:bodyPr lIns="0" tIns="0" rIns="0" bIns="0" rtlCol="0" anchor="t">
            <a:spAutoFit/>
          </a:bodyPr>
          <a:lstStyle/>
          <a:p>
            <a:pPr algn="ctr">
              <a:lnSpc>
                <a:spcPts val="11059"/>
              </a:lnSpc>
            </a:pPr>
            <a:r>
              <a:rPr lang="en-US" sz="10533" spc="-105" dirty="0">
                <a:solidFill>
                  <a:srgbClr val="FFFFFF"/>
                </a:solidFill>
                <a:latin typeface="Graphik Regular" panose="020B0503030202060203" pitchFamily="34" charset="0"/>
              </a:rPr>
              <a:t>Data Analysis</a:t>
            </a: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5003701"/>
            <a:ext cx="942466" cy="279598"/>
          </a:xfrm>
          <a:prstGeom prst="rect">
            <a:avLst/>
          </a:prstGeom>
        </p:spPr>
      </p:pic>
      <p:pic>
        <p:nvPicPr>
          <p:cNvPr id="3" name="Picture 3"/>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2227332"/>
            <a:ext cx="942466" cy="279598"/>
          </a:xfrm>
          <a:prstGeom prst="rect">
            <a:avLst/>
          </a:prstGeom>
        </p:spPr>
      </p:pic>
      <p:pic>
        <p:nvPicPr>
          <p:cNvPr id="4" name="Picture 4"/>
          <p:cNvPicPr>
            <a:picLocks noChangeAspect="1"/>
          </p:cNvPicPr>
          <p:nvPr/>
        </p:nvPicPr>
        <p:blipFill>
          <a:blip r:embed="rId3" cstate="print">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rot="5400000">
            <a:off x="10143618" y="7780070"/>
            <a:ext cx="942466" cy="279598"/>
          </a:xfrm>
          <a:prstGeom prst="rect">
            <a:avLst/>
          </a:prstGeom>
        </p:spPr>
      </p:pic>
      <p:pic>
        <p:nvPicPr>
          <p:cNvPr id="5" name="Picture 5"/>
          <p:cNvPicPr>
            <a:picLocks noChangeAspect="1"/>
          </p:cNvPicPr>
          <p:nvPr/>
        </p:nvPicPr>
        <p:blipFill>
          <a:blip r:embed="rId5"/>
          <a:srcRect l="4069" t="1617" r="4069" b="1617"/>
          <a:stretch>
            <a:fillRect/>
          </a:stretch>
        </p:blipFill>
        <p:spPr>
          <a:xfrm>
            <a:off x="5438298" y="1161805"/>
            <a:ext cx="5036754" cy="7963390"/>
          </a:xfrm>
          <a:prstGeom prst="rect">
            <a:avLst/>
          </a:prstGeom>
        </p:spPr>
      </p:pic>
      <p:sp>
        <p:nvSpPr>
          <p:cNvPr id="6" name="TextBox 6"/>
          <p:cNvSpPr txBox="1"/>
          <p:nvPr/>
        </p:nvSpPr>
        <p:spPr>
          <a:xfrm>
            <a:off x="457200" y="4539600"/>
            <a:ext cx="4703553" cy="1231106"/>
          </a:xfrm>
          <a:prstGeom prst="rect">
            <a:avLst/>
          </a:prstGeom>
        </p:spPr>
        <p:txBody>
          <a:bodyPr wrap="square" lIns="0" tIns="0" rIns="0" bIns="0" rtlCol="0" anchor="t">
            <a:spAutoFit/>
          </a:bodyPr>
          <a:lstStyle/>
          <a:p>
            <a:pPr>
              <a:lnSpc>
                <a:spcPts val="9600"/>
              </a:lnSpc>
            </a:pPr>
            <a:r>
              <a:rPr lang="en-US" sz="8000" spc="-80" dirty="0">
                <a:solidFill>
                  <a:srgbClr val="000000"/>
                </a:solidFill>
                <a:latin typeface="Graphik Regular" panose="020B0503030202060203" pitchFamily="34" charset="0"/>
              </a:rPr>
              <a:t>Summary</a:t>
            </a:r>
          </a:p>
        </p:txBody>
      </p:sp>
      <p:grpSp>
        <p:nvGrpSpPr>
          <p:cNvPr id="7" name="Group 7"/>
          <p:cNvGrpSpPr/>
          <p:nvPr/>
        </p:nvGrpSpPr>
        <p:grpSpPr>
          <a:xfrm>
            <a:off x="327032" y="9481425"/>
            <a:ext cx="9711338" cy="2017079"/>
            <a:chOff x="0" y="0"/>
            <a:chExt cx="12948451" cy="2689439"/>
          </a:xfrm>
        </p:grpSpPr>
        <p:pic>
          <p:nvPicPr>
            <p:cNvPr id="8" name="Picture 8"/>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9" name="Picture 9"/>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12" name="Group 12"/>
          <p:cNvGrpSpPr/>
          <p:nvPr/>
        </p:nvGrpSpPr>
        <p:grpSpPr>
          <a:xfrm>
            <a:off x="327032" y="-1179605"/>
            <a:ext cx="9711338" cy="2017079"/>
            <a:chOff x="0" y="0"/>
            <a:chExt cx="12948451" cy="2689439"/>
          </a:xfrm>
        </p:grpSpPr>
        <p:pic>
          <p:nvPicPr>
            <p:cNvPr id="13" name="Picture 13"/>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10056582" y="0"/>
              <a:ext cx="2891870" cy="2689439"/>
            </a:xfrm>
            <a:prstGeom prst="rect">
              <a:avLst/>
            </a:prstGeom>
          </p:spPr>
        </p:pic>
        <p:pic>
          <p:nvPicPr>
            <p:cNvPr id="14" name="Picture 14"/>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6704388" y="0"/>
              <a:ext cx="2891870" cy="2689439"/>
            </a:xfrm>
            <a:prstGeom prst="rect">
              <a:avLst/>
            </a:prstGeom>
          </p:spPr>
        </p:pic>
        <p:pic>
          <p:nvPicPr>
            <p:cNvPr id="15" name="Picture 15"/>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3352194" y="0"/>
              <a:ext cx="2891870" cy="2689439"/>
            </a:xfrm>
            <a:prstGeom prst="rect">
              <a:avLst/>
            </a:prstGeom>
          </p:spPr>
        </p:pic>
        <p:pic>
          <p:nvPicPr>
            <p:cNvPr id="16" name="Picture 16"/>
            <p:cNvPicPr>
              <a:picLocks noChangeAspect="1"/>
            </p:cNvPicPr>
            <p:nvPr/>
          </p:nvPicPr>
          <p:blipFill>
            <a:blip r:embed="rId6">
              <a:alphaModFix amt="80000"/>
              <a:extLst>
                <a:ext uri="{28A0092B-C50C-407E-A947-70E740481C1C}">
                  <a14:useLocalDpi xmlns:a14="http://schemas.microsoft.com/office/drawing/2010/main" val="0"/>
                </a:ext>
                <a:ext uri="{96DAC541-7B7A-43D3-8B79-37D633B846F1}">
                  <asvg:svgBlip xmlns:asvg="http://schemas.microsoft.com/office/drawing/2016/SVG/main" r:embed="rId7"/>
                </a:ext>
              </a:extLst>
            </a:blip>
            <a:srcRect/>
            <a:stretch>
              <a:fillRect/>
            </a:stretch>
          </p:blipFill>
          <p:spPr>
            <a:xfrm>
              <a:off x="0" y="0"/>
              <a:ext cx="2891870" cy="2689439"/>
            </a:xfrm>
            <a:prstGeom prst="rect">
              <a:avLst/>
            </a:prstGeom>
          </p:spPr>
        </p:pic>
      </p:grpSp>
      <p:grpSp>
        <p:nvGrpSpPr>
          <p:cNvPr id="20" name="Group 11">
            <a:extLst>
              <a:ext uri="{FF2B5EF4-FFF2-40B4-BE49-F238E27FC236}">
                <a16:creationId xmlns:a16="http://schemas.microsoft.com/office/drawing/2014/main" id="{C00ABEC5-EF3F-4E3E-827E-EB1F2EF17C0D}"/>
              </a:ext>
            </a:extLst>
          </p:cNvPr>
          <p:cNvGrpSpPr/>
          <p:nvPr/>
        </p:nvGrpSpPr>
        <p:grpSpPr>
          <a:xfrm>
            <a:off x="11581833" y="1580430"/>
            <a:ext cx="5677467" cy="867617"/>
            <a:chOff x="0" y="-47625"/>
            <a:chExt cx="7569956" cy="1156823"/>
          </a:xfrm>
        </p:grpSpPr>
        <p:sp>
          <p:nvSpPr>
            <p:cNvPr id="21" name="TextBox 12">
              <a:extLst>
                <a:ext uri="{FF2B5EF4-FFF2-40B4-BE49-F238E27FC236}">
                  <a16:creationId xmlns:a16="http://schemas.microsoft.com/office/drawing/2014/main" id="{19A1BE45-8301-44C6-A0D0-F8FDA800622F}"/>
                </a:ext>
              </a:extLst>
            </p:cNvPr>
            <p:cNvSpPr txBox="1"/>
            <p:nvPr/>
          </p:nvSpPr>
          <p:spPr>
            <a:xfrm>
              <a:off x="0" y="691990"/>
              <a:ext cx="7569956" cy="417208"/>
            </a:xfrm>
            <a:prstGeom prst="rect">
              <a:avLst/>
            </a:prstGeom>
          </p:spPr>
          <p:txBody>
            <a:bodyPr lIns="0" tIns="0" rIns="0" bIns="0" rtlCol="0" anchor="t">
              <a:spAutoFit/>
            </a:bodyPr>
            <a:lstStyle/>
            <a:p>
              <a:pPr>
                <a:lnSpc>
                  <a:spcPts val="2660"/>
                </a:lnSpc>
              </a:pPr>
              <a:endParaRPr lang="en-US" sz="1900" spc="-19" dirty="0">
                <a:solidFill>
                  <a:srgbClr val="000000"/>
                </a:solidFill>
                <a:latin typeface="Graphik Regular" panose="020B0503030202060203" pitchFamily="34" charset="0"/>
              </a:endParaRPr>
            </a:p>
          </p:txBody>
        </p:sp>
        <p:sp>
          <p:nvSpPr>
            <p:cNvPr id="22" name="TextBox 13">
              <a:extLst>
                <a:ext uri="{FF2B5EF4-FFF2-40B4-BE49-F238E27FC236}">
                  <a16:creationId xmlns:a16="http://schemas.microsoft.com/office/drawing/2014/main" id="{3DAE5247-0244-4123-A713-8D8809E80C70}"/>
                </a:ext>
              </a:extLst>
            </p:cNvPr>
            <p:cNvSpPr txBox="1"/>
            <p:nvPr/>
          </p:nvSpPr>
          <p:spPr>
            <a:xfrm>
              <a:off x="0" y="-47625"/>
              <a:ext cx="7569956" cy="451705"/>
            </a:xfrm>
            <a:prstGeom prst="rect">
              <a:avLst/>
            </a:prstGeom>
          </p:spPr>
          <p:txBody>
            <a:bodyPr lIns="0" tIns="0" rIns="0" bIns="0" rtlCol="0" anchor="t">
              <a:spAutoFit/>
            </a:bodyPr>
            <a:lstStyle/>
            <a:p>
              <a:pPr>
                <a:lnSpc>
                  <a:spcPts val="2940"/>
                </a:lnSpc>
              </a:pPr>
              <a:endParaRPr lang="en-US" sz="2100" spc="-21" dirty="0">
                <a:solidFill>
                  <a:srgbClr val="000000"/>
                </a:solidFill>
                <a:latin typeface="Graphik Regular" panose="020B0503030202060203" pitchFamily="34" charset="0"/>
              </a:endParaRPr>
            </a:p>
          </p:txBody>
        </p:sp>
      </p:grpSp>
      <p:grpSp>
        <p:nvGrpSpPr>
          <p:cNvPr id="23" name="Group 14">
            <a:extLst>
              <a:ext uri="{FF2B5EF4-FFF2-40B4-BE49-F238E27FC236}">
                <a16:creationId xmlns:a16="http://schemas.microsoft.com/office/drawing/2014/main" id="{F49CBA38-C879-499F-B0F5-691188949921}"/>
              </a:ext>
            </a:extLst>
          </p:cNvPr>
          <p:cNvGrpSpPr/>
          <p:nvPr/>
        </p:nvGrpSpPr>
        <p:grpSpPr>
          <a:xfrm>
            <a:off x="11581833" y="6964868"/>
            <a:ext cx="5677467" cy="867617"/>
            <a:chOff x="0" y="-47625"/>
            <a:chExt cx="7569956" cy="1156823"/>
          </a:xfrm>
        </p:grpSpPr>
        <p:sp>
          <p:nvSpPr>
            <p:cNvPr id="24" name="TextBox 15">
              <a:extLst>
                <a:ext uri="{FF2B5EF4-FFF2-40B4-BE49-F238E27FC236}">
                  <a16:creationId xmlns:a16="http://schemas.microsoft.com/office/drawing/2014/main" id="{3A90234A-916B-4C29-ACF1-11F97E8C2563}"/>
                </a:ext>
              </a:extLst>
            </p:cNvPr>
            <p:cNvSpPr txBox="1"/>
            <p:nvPr/>
          </p:nvSpPr>
          <p:spPr>
            <a:xfrm>
              <a:off x="0" y="691990"/>
              <a:ext cx="7569956" cy="417208"/>
            </a:xfrm>
            <a:prstGeom prst="rect">
              <a:avLst/>
            </a:prstGeom>
          </p:spPr>
          <p:txBody>
            <a:bodyPr lIns="0" tIns="0" rIns="0" bIns="0" rtlCol="0" anchor="t">
              <a:spAutoFit/>
            </a:bodyPr>
            <a:lstStyle/>
            <a:p>
              <a:pPr>
                <a:lnSpc>
                  <a:spcPts val="2660"/>
                </a:lnSpc>
              </a:pPr>
              <a:endParaRPr lang="en-US" sz="1900" spc="-19" dirty="0">
                <a:solidFill>
                  <a:srgbClr val="000000"/>
                </a:solidFill>
                <a:latin typeface="Graphik Regular" panose="020B0503030202060203" pitchFamily="34" charset="0"/>
              </a:endParaRPr>
            </a:p>
          </p:txBody>
        </p:sp>
        <p:sp>
          <p:nvSpPr>
            <p:cNvPr id="25" name="TextBox 16">
              <a:extLst>
                <a:ext uri="{FF2B5EF4-FFF2-40B4-BE49-F238E27FC236}">
                  <a16:creationId xmlns:a16="http://schemas.microsoft.com/office/drawing/2014/main" id="{E1CF9388-A25B-45EF-AAD4-73FE2BA72053}"/>
                </a:ext>
              </a:extLst>
            </p:cNvPr>
            <p:cNvSpPr txBox="1"/>
            <p:nvPr/>
          </p:nvSpPr>
          <p:spPr>
            <a:xfrm>
              <a:off x="0" y="-47625"/>
              <a:ext cx="7569956" cy="451705"/>
            </a:xfrm>
            <a:prstGeom prst="rect">
              <a:avLst/>
            </a:prstGeom>
          </p:spPr>
          <p:txBody>
            <a:bodyPr lIns="0" tIns="0" rIns="0" bIns="0" rtlCol="0" anchor="t">
              <a:spAutoFit/>
            </a:bodyPr>
            <a:lstStyle/>
            <a:p>
              <a:pPr>
                <a:lnSpc>
                  <a:spcPts val="2940"/>
                </a:lnSpc>
              </a:pPr>
              <a:endParaRPr lang="en-US" sz="2100" spc="-21" dirty="0">
                <a:solidFill>
                  <a:srgbClr val="000000"/>
                </a:solidFill>
                <a:latin typeface="Graphik Regular" panose="020B0503030202060203" pitchFamily="34" charset="0"/>
              </a:endParaRPr>
            </a:p>
          </p:txBody>
        </p:sp>
      </p:grpSp>
      <p:sp>
        <p:nvSpPr>
          <p:cNvPr id="17" name="TextBox 16">
            <a:extLst>
              <a:ext uri="{FF2B5EF4-FFF2-40B4-BE49-F238E27FC236}">
                <a16:creationId xmlns:a16="http://schemas.microsoft.com/office/drawing/2014/main" id="{25B54B8B-0435-FAFA-8D89-C760A3ECBB91}"/>
              </a:ext>
            </a:extLst>
          </p:cNvPr>
          <p:cNvSpPr txBox="1"/>
          <p:nvPr/>
        </p:nvSpPr>
        <p:spPr>
          <a:xfrm>
            <a:off x="11049000" y="837474"/>
            <a:ext cx="6781800" cy="8402300"/>
          </a:xfrm>
          <a:prstGeom prst="rect">
            <a:avLst/>
          </a:prstGeom>
          <a:noFill/>
        </p:spPr>
        <p:txBody>
          <a:bodyPr wrap="square" rtlCol="0">
            <a:spAutoFit/>
          </a:bodyPr>
          <a:lstStyle/>
          <a:p>
            <a:r>
              <a:rPr lang="en-US" sz="2400" b="1" dirty="0"/>
              <a:t>ANALYSIS</a:t>
            </a:r>
          </a:p>
          <a:p>
            <a:endParaRPr lang="en-US" sz="2400" dirty="0"/>
          </a:p>
          <a:p>
            <a:pPr algn="just"/>
            <a:r>
              <a:rPr lang="en-US" sz="2400" dirty="0"/>
              <a:t>Science and Animals  are the most popular categories of content showing that people enjoy “animals” and “factual” content the most.</a:t>
            </a:r>
          </a:p>
          <a:p>
            <a:pPr algn="just"/>
            <a:endParaRPr lang="en-US" sz="2400" dirty="0"/>
          </a:p>
          <a:p>
            <a:r>
              <a:rPr lang="en-US" sz="2400" b="1" dirty="0"/>
              <a:t>INSIGHT</a:t>
            </a:r>
          </a:p>
          <a:p>
            <a:endParaRPr lang="en-US" sz="2400" dirty="0"/>
          </a:p>
          <a:p>
            <a:pPr algn="just"/>
            <a:r>
              <a:rPr lang="en-US" sz="2400" dirty="0"/>
              <a:t>Cooking is a common theme with the top 5 Categories with “Animals” ranking the highest. This may give an indication to the audience within your user base. You could use the insight to create a campaign and work with healthy eating brands to boots user engagement.</a:t>
            </a:r>
          </a:p>
          <a:p>
            <a:pPr algn="just"/>
            <a:endParaRPr lang="en-US" sz="2400" dirty="0"/>
          </a:p>
          <a:p>
            <a:r>
              <a:rPr lang="en-US" sz="2400" b="1" dirty="0"/>
              <a:t>NEXT STEPS</a:t>
            </a:r>
          </a:p>
          <a:p>
            <a:endParaRPr lang="en-US" sz="2400" dirty="0"/>
          </a:p>
          <a:p>
            <a:pPr algn="just"/>
            <a:r>
              <a:rPr lang="en-US" sz="2400" dirty="0"/>
              <a:t>This  ad-hoc analysis is insightful, but it’s time to take this analysis into large scale production for real-time understanding of your business. We can show you how to do this.</a:t>
            </a:r>
            <a:endParaRPr lang="en-IN" sz="2400" dirty="0"/>
          </a:p>
          <a:p>
            <a:pPr algn="just"/>
            <a:endParaRPr lang="en-IN" sz="1800" dirty="0"/>
          </a:p>
          <a:p>
            <a:endParaRPr lang="en-IN"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sp>
        <p:nvSpPr>
          <p:cNvPr id="2" name="TextBox 2"/>
          <p:cNvSpPr txBox="1"/>
          <p:nvPr/>
        </p:nvSpPr>
        <p:spPr>
          <a:xfrm>
            <a:off x="5421913" y="5552246"/>
            <a:ext cx="5385738" cy="412292"/>
          </a:xfrm>
          <a:prstGeom prst="rect">
            <a:avLst/>
          </a:prstGeom>
        </p:spPr>
        <p:txBody>
          <a:bodyPr lIns="0" tIns="0" rIns="0" bIns="0" rtlCol="0" anchor="t">
            <a:spAutoFit/>
          </a:bodyPr>
          <a:lstStyle/>
          <a:p>
            <a:pPr>
              <a:lnSpc>
                <a:spcPts val="3640"/>
              </a:lnSpc>
            </a:pPr>
            <a:r>
              <a:rPr lang="en-US" sz="2600" spc="-26" dirty="0">
                <a:solidFill>
                  <a:srgbClr val="FFFFFF"/>
                </a:solidFill>
                <a:latin typeface="Graphik Regular" panose="020B0503030202060203" pitchFamily="34" charset="0"/>
              </a:rPr>
              <a:t>ANY QUESTIONS?</a:t>
            </a:r>
          </a:p>
        </p:txBody>
      </p:sp>
      <p:grpSp>
        <p:nvGrpSpPr>
          <p:cNvPr id="3" name="Group 3"/>
          <p:cNvGrpSpPr/>
          <p:nvPr/>
        </p:nvGrpSpPr>
        <p:grpSpPr>
          <a:xfrm>
            <a:off x="728428" y="3599225"/>
            <a:ext cx="3546595" cy="3371248"/>
            <a:chOff x="0" y="0"/>
            <a:chExt cx="4728794" cy="4494997"/>
          </a:xfrm>
        </p:grpSpPr>
        <p:grpSp>
          <p:nvGrpSpPr>
            <p:cNvPr id="4" name="Group 4"/>
            <p:cNvGrpSpPr>
              <a:grpSpLocks noChangeAspect="1"/>
            </p:cNvGrpSpPr>
            <p:nvPr/>
          </p:nvGrpSpPr>
          <p:grpSpPr>
            <a:xfrm>
              <a:off x="782946" y="549149"/>
              <a:ext cx="3945848" cy="3945848"/>
              <a:chOff x="0" y="0"/>
              <a:chExt cx="6350000" cy="6350000"/>
            </a:xfrm>
          </p:grpSpPr>
          <p:sp>
            <p:nvSpPr>
              <p:cNvPr id="5" name="Freeform 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chemeClr val="bg1"/>
              </a:solidFill>
            </p:spPr>
            <p:txBody>
              <a:bodyPr/>
              <a:lstStyle/>
              <a:p>
                <a:endParaRPr lang="en-IN"/>
              </a:p>
            </p:txBody>
          </p:sp>
        </p:grpSp>
        <p:pic>
          <p:nvPicPr>
            <p:cNvPr id="6" name="Picture 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rot="-5115457">
              <a:off x="160550" y="152500"/>
              <a:ext cx="3945848" cy="3954260"/>
            </a:xfrm>
            <a:prstGeom prst="rect">
              <a:avLst/>
            </a:prstGeom>
          </p:spPr>
        </p:pic>
      </p:grpSp>
      <p:sp>
        <p:nvSpPr>
          <p:cNvPr id="7" name="TextBox 7"/>
          <p:cNvSpPr txBox="1"/>
          <p:nvPr/>
        </p:nvSpPr>
        <p:spPr>
          <a:xfrm>
            <a:off x="4669076" y="4178375"/>
            <a:ext cx="5729829"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Graphik Regular" panose="020B0503030202060203" pitchFamily="34" charset="0"/>
              </a:rPr>
              <a:t>Thank you!</a:t>
            </a:r>
          </a:p>
        </p:txBody>
      </p:sp>
      <p:grpSp>
        <p:nvGrpSpPr>
          <p:cNvPr id="8" name="Group 8"/>
          <p:cNvGrpSpPr/>
          <p:nvPr/>
        </p:nvGrpSpPr>
        <p:grpSpPr>
          <a:xfrm>
            <a:off x="517113" y="-1140306"/>
            <a:ext cx="17253775" cy="2017079"/>
            <a:chOff x="0" y="0"/>
            <a:chExt cx="23005033" cy="2689439"/>
          </a:xfrm>
        </p:grpSpPr>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13" name="Picture 1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4" name="Picture 14"/>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5" name="Picture 1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grpSp>
        <p:nvGrpSpPr>
          <p:cNvPr id="16" name="Group 16"/>
          <p:cNvGrpSpPr/>
          <p:nvPr/>
        </p:nvGrpSpPr>
        <p:grpSpPr>
          <a:xfrm>
            <a:off x="517113" y="9394369"/>
            <a:ext cx="17253775" cy="2017079"/>
            <a:chOff x="0" y="0"/>
            <a:chExt cx="23005033" cy="2689439"/>
          </a:xfrm>
        </p:grpSpPr>
        <p:pic>
          <p:nvPicPr>
            <p:cNvPr id="17" name="Picture 1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20" name="Picture 2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21" name="Picture 2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22" name="Picture 22"/>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23" name="Picture 23"/>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2921591" y="3285301"/>
            <a:ext cx="8673443" cy="3762839"/>
            <a:chOff x="0" y="0"/>
            <a:chExt cx="11564591" cy="5017118"/>
          </a:xfrm>
        </p:grpSpPr>
        <p:sp>
          <p:nvSpPr>
            <p:cNvPr id="3" name="TextBox 3"/>
            <p:cNvSpPr txBox="1"/>
            <p:nvPr/>
          </p:nvSpPr>
          <p:spPr>
            <a:xfrm>
              <a:off x="0" y="0"/>
              <a:ext cx="11564591" cy="1641474"/>
            </a:xfrm>
            <a:prstGeom prst="rect">
              <a:avLst/>
            </a:prstGeom>
          </p:spPr>
          <p:txBody>
            <a:bodyPr lIns="0" tIns="0" rIns="0" bIns="0" rtlCol="0" anchor="t">
              <a:spAutoFit/>
            </a:bodyPr>
            <a:lstStyle/>
            <a:p>
              <a:pPr>
                <a:lnSpc>
                  <a:spcPts val="9600"/>
                </a:lnSpc>
              </a:pPr>
              <a:r>
                <a:rPr lang="en-US" sz="8000" spc="-80" dirty="0">
                  <a:solidFill>
                    <a:srgbClr val="000000"/>
                  </a:solidFill>
                  <a:latin typeface="Graphik Regular" panose="020B0503030202060203" pitchFamily="34" charset="0"/>
                </a:rPr>
                <a:t>Today's agenda</a:t>
              </a:r>
            </a:p>
          </p:txBody>
        </p:sp>
        <p:sp>
          <p:nvSpPr>
            <p:cNvPr id="4" name="TextBox 4"/>
            <p:cNvSpPr txBox="1"/>
            <p:nvPr/>
          </p:nvSpPr>
          <p:spPr>
            <a:xfrm>
              <a:off x="0" y="2298167"/>
              <a:ext cx="11564591" cy="2718951"/>
            </a:xfrm>
            <a:prstGeom prst="rect">
              <a:avLst/>
            </a:prstGeom>
          </p:spPr>
          <p:txBody>
            <a:bodyPr lIns="0" tIns="0" rIns="0" bIns="0" rtlCol="0" anchor="t">
              <a:spAutoFit/>
            </a:bodyPr>
            <a:lstStyle/>
            <a:p>
              <a:pPr>
                <a:lnSpc>
                  <a:spcPts val="2660"/>
                </a:lnSpc>
              </a:pPr>
              <a:r>
                <a:rPr lang="en-US" sz="1900" spc="-19" dirty="0">
                  <a:solidFill>
                    <a:srgbClr val="000000"/>
                  </a:solidFill>
                </a:rPr>
                <a:t>Project recap</a:t>
              </a:r>
            </a:p>
            <a:p>
              <a:pPr>
                <a:lnSpc>
                  <a:spcPts val="2660"/>
                </a:lnSpc>
              </a:pPr>
              <a:r>
                <a:rPr lang="en-US" sz="1900" spc="-19" dirty="0">
                  <a:solidFill>
                    <a:srgbClr val="000000"/>
                  </a:solidFill>
                </a:rPr>
                <a:t>Problem</a:t>
              </a:r>
            </a:p>
            <a:p>
              <a:pPr>
                <a:lnSpc>
                  <a:spcPts val="2660"/>
                </a:lnSpc>
              </a:pPr>
              <a:r>
                <a:rPr lang="en-US" sz="1900" spc="-19" dirty="0">
                  <a:solidFill>
                    <a:srgbClr val="000000"/>
                  </a:solidFill>
                </a:rPr>
                <a:t>The Analytics team</a:t>
              </a:r>
            </a:p>
            <a:p>
              <a:pPr>
                <a:lnSpc>
                  <a:spcPts val="2660"/>
                </a:lnSpc>
              </a:pPr>
              <a:r>
                <a:rPr lang="en-US" sz="1900" spc="-19" dirty="0">
                  <a:solidFill>
                    <a:srgbClr val="000000"/>
                  </a:solidFill>
                </a:rPr>
                <a:t>Process</a:t>
              </a:r>
            </a:p>
            <a:p>
              <a:pPr>
                <a:lnSpc>
                  <a:spcPts val="2660"/>
                </a:lnSpc>
              </a:pPr>
              <a:r>
                <a:rPr lang="en-US" sz="1900" spc="-19" dirty="0">
                  <a:solidFill>
                    <a:srgbClr val="000000"/>
                  </a:solidFill>
                </a:rPr>
                <a:t>Insights</a:t>
              </a:r>
            </a:p>
            <a:p>
              <a:pPr>
                <a:lnSpc>
                  <a:spcPts val="2660"/>
                </a:lnSpc>
              </a:pPr>
              <a:r>
                <a:rPr lang="en-US" sz="1900" spc="-19" dirty="0">
                  <a:solidFill>
                    <a:srgbClr val="000000"/>
                  </a:solidFill>
                </a:rPr>
                <a:t>Summary</a:t>
              </a:r>
            </a:p>
          </p:txBody>
        </p:sp>
      </p:grpSp>
      <p:grpSp>
        <p:nvGrpSpPr>
          <p:cNvPr id="5" name="Group 5"/>
          <p:cNvGrpSpPr/>
          <p:nvPr/>
        </p:nvGrpSpPr>
        <p:grpSpPr>
          <a:xfrm>
            <a:off x="15307242" y="-1685151"/>
            <a:ext cx="3545508" cy="3370302"/>
            <a:chOff x="0" y="0"/>
            <a:chExt cx="4727344" cy="4493736"/>
          </a:xfrm>
        </p:grpSpPr>
        <p:grpSp>
          <p:nvGrpSpPr>
            <p:cNvPr id="6" name="Group 6"/>
            <p:cNvGrpSpPr>
              <a:grpSpLocks noChangeAspect="1"/>
            </p:cNvGrpSpPr>
            <p:nvPr/>
          </p:nvGrpSpPr>
          <p:grpSpPr>
            <a:xfrm>
              <a:off x="644072" y="410464"/>
              <a:ext cx="4083272" cy="4083272"/>
              <a:chOff x="0" y="0"/>
              <a:chExt cx="6350000" cy="6350000"/>
            </a:xfrm>
          </p:grpSpPr>
          <p:sp>
            <p:nvSpPr>
              <p:cNvPr id="7" name="Freeform 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IN"/>
              </a:p>
            </p:txBody>
          </p:sp>
        </p:grpSp>
        <p:pic>
          <p:nvPicPr>
            <p:cNvPr id="8" name="Picture 8"/>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9" name="Group 9"/>
          <p:cNvGrpSpPr/>
          <p:nvPr/>
        </p:nvGrpSpPr>
        <p:grpSpPr>
          <a:xfrm>
            <a:off x="13610070" y="3458349"/>
            <a:ext cx="3545508" cy="3370302"/>
            <a:chOff x="0" y="0"/>
            <a:chExt cx="4727344" cy="4493736"/>
          </a:xfrm>
        </p:grpSpPr>
        <p:grpSp>
          <p:nvGrpSpPr>
            <p:cNvPr id="10" name="Group 10"/>
            <p:cNvGrpSpPr>
              <a:grpSpLocks noChangeAspect="1"/>
            </p:cNvGrpSpPr>
            <p:nvPr/>
          </p:nvGrpSpPr>
          <p:grpSpPr>
            <a:xfrm>
              <a:off x="644072" y="410464"/>
              <a:ext cx="4083272" cy="4083272"/>
              <a:chOff x="0" y="0"/>
              <a:chExt cx="6350000" cy="6350000"/>
            </a:xfrm>
          </p:grpSpPr>
          <p:sp>
            <p:nvSpPr>
              <p:cNvPr id="11" name="Freeform 1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IN"/>
              </a:p>
            </p:txBody>
          </p:sp>
        </p:grpSp>
        <p:pic>
          <p:nvPicPr>
            <p:cNvPr id="12" name="Picture 1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3" name="Group 13"/>
          <p:cNvGrpSpPr/>
          <p:nvPr/>
        </p:nvGrpSpPr>
        <p:grpSpPr>
          <a:xfrm>
            <a:off x="11912898" y="8601849"/>
            <a:ext cx="3545508" cy="3370302"/>
            <a:chOff x="0" y="0"/>
            <a:chExt cx="4727344" cy="4493736"/>
          </a:xfrm>
        </p:grpSpPr>
        <p:grpSp>
          <p:nvGrpSpPr>
            <p:cNvPr id="14" name="Group 14"/>
            <p:cNvGrpSpPr>
              <a:grpSpLocks noChangeAspect="1"/>
            </p:cNvGrpSpPr>
            <p:nvPr/>
          </p:nvGrpSpPr>
          <p:grpSpPr>
            <a:xfrm>
              <a:off x="644072" y="410464"/>
              <a:ext cx="4083272" cy="408327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IN"/>
              </a:p>
            </p:txBody>
          </p:sp>
        </p:grpSp>
        <p:pic>
          <p:nvPicPr>
            <p:cNvPr id="16" name="Picture 16"/>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grpSp>
        <p:nvGrpSpPr>
          <p:cNvPr id="17" name="Group 17"/>
          <p:cNvGrpSpPr/>
          <p:nvPr/>
        </p:nvGrpSpPr>
        <p:grpSpPr>
          <a:xfrm>
            <a:off x="-927557" y="406153"/>
            <a:ext cx="2253799" cy="9474693"/>
            <a:chOff x="0" y="0"/>
            <a:chExt cx="3005065" cy="12632924"/>
          </a:xfrm>
        </p:grpSpPr>
        <p:pic>
          <p:nvPicPr>
            <p:cNvPr id="18" name="Picture 1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19" name="Picture 1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20" name="Picture 2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21" name="Picture 2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517113" y="584601"/>
            <a:ext cx="17253775" cy="9117799"/>
            <a:chOff x="0" y="0"/>
            <a:chExt cx="23005033" cy="12157065"/>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3155875"/>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6311751"/>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9467626"/>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3155875"/>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6311751"/>
              <a:ext cx="2891870" cy="2689439"/>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9467626"/>
              <a:ext cx="2891870" cy="2689439"/>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3155875"/>
              <a:ext cx="2891870" cy="2689439"/>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6311751"/>
              <a:ext cx="2891870" cy="2689439"/>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9467626"/>
              <a:ext cx="2891870" cy="2689439"/>
            </a:xfrm>
            <a:prstGeom prst="rect">
              <a:avLst/>
            </a:prstGeom>
          </p:spPr>
        </p:pic>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3155875"/>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6311751"/>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9467626"/>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3155875"/>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6311751"/>
              <a:ext cx="2891870" cy="2689439"/>
            </a:xfrm>
            <a:prstGeom prst="rect">
              <a:avLst/>
            </a:prstGeom>
          </p:spPr>
        </p:pic>
        <p:pic>
          <p:nvPicPr>
            <p:cNvPr id="22" name="Picture 2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9467626"/>
              <a:ext cx="2891870" cy="2689439"/>
            </a:xfrm>
            <a:prstGeom prst="rect">
              <a:avLst/>
            </a:prstGeom>
          </p:spPr>
        </p:pic>
        <p:pic>
          <p:nvPicPr>
            <p:cNvPr id="23" name="Picture 2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4" name="Picture 2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3155875"/>
              <a:ext cx="2891870" cy="2689439"/>
            </a:xfrm>
            <a:prstGeom prst="rect">
              <a:avLst/>
            </a:prstGeom>
          </p:spPr>
        </p:pic>
        <p:pic>
          <p:nvPicPr>
            <p:cNvPr id="25" name="Picture 2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6311751"/>
              <a:ext cx="2891870" cy="2689439"/>
            </a:xfrm>
            <a:prstGeom prst="rect">
              <a:avLst/>
            </a:prstGeom>
          </p:spPr>
        </p:pic>
        <p:pic>
          <p:nvPicPr>
            <p:cNvPr id="26" name="Picture 2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9467626"/>
              <a:ext cx="2891870" cy="2689439"/>
            </a:xfrm>
            <a:prstGeom prst="rect">
              <a:avLst/>
            </a:prstGeom>
          </p:spPr>
        </p:pic>
        <p:pic>
          <p:nvPicPr>
            <p:cNvPr id="27" name="Picture 2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pic>
          <p:nvPicPr>
            <p:cNvPr id="28" name="Picture 2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155875"/>
              <a:ext cx="2891870" cy="2689439"/>
            </a:xfrm>
            <a:prstGeom prst="rect">
              <a:avLst/>
            </a:prstGeom>
          </p:spPr>
        </p:pic>
        <p:pic>
          <p:nvPicPr>
            <p:cNvPr id="29" name="Picture 2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311751"/>
              <a:ext cx="2891870" cy="2689439"/>
            </a:xfrm>
            <a:prstGeom prst="rect">
              <a:avLst/>
            </a:prstGeom>
          </p:spPr>
        </p:pic>
        <p:pic>
          <p:nvPicPr>
            <p:cNvPr id="30" name="Picture 3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467626"/>
              <a:ext cx="2891870" cy="2689439"/>
            </a:xfrm>
            <a:prstGeom prst="rect">
              <a:avLst/>
            </a:prstGeom>
          </p:spPr>
        </p:pic>
      </p:grpSp>
      <p:sp>
        <p:nvSpPr>
          <p:cNvPr id="31" name="AutoShape 31"/>
          <p:cNvSpPr/>
          <p:nvPr/>
        </p:nvSpPr>
        <p:spPr>
          <a:xfrm>
            <a:off x="4946896" y="2005584"/>
            <a:ext cx="11342283" cy="6275832"/>
          </a:xfrm>
          <a:prstGeom prst="rect">
            <a:avLst/>
          </a:prstGeom>
          <a:solidFill>
            <a:schemeClr val="bg1"/>
          </a:solidFill>
        </p:spPr>
        <p:txBody>
          <a:bodyPr/>
          <a:lstStyle/>
          <a:p>
            <a:endParaRPr lang="en-IN" dirty="0"/>
          </a:p>
        </p:txBody>
      </p:sp>
      <p:pic>
        <p:nvPicPr>
          <p:cNvPr id="32" name="Picture 3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10799999">
            <a:off x="1719944" y="2005585"/>
            <a:ext cx="6453903" cy="6467663"/>
          </a:xfrm>
          <a:prstGeom prst="rect">
            <a:avLst/>
          </a:prstGeom>
        </p:spPr>
      </p:pic>
      <p:sp>
        <p:nvSpPr>
          <p:cNvPr id="33" name="TextBox 33"/>
          <p:cNvSpPr txBox="1"/>
          <p:nvPr/>
        </p:nvSpPr>
        <p:spPr>
          <a:xfrm>
            <a:off x="2969013" y="3935700"/>
            <a:ext cx="4481973" cy="2462213"/>
          </a:xfrm>
          <a:prstGeom prst="rect">
            <a:avLst/>
          </a:prstGeom>
        </p:spPr>
        <p:txBody>
          <a:bodyPr lIns="0" tIns="0" rIns="0" bIns="0" rtlCol="0" anchor="t">
            <a:spAutoFit/>
          </a:bodyPr>
          <a:lstStyle/>
          <a:p>
            <a:pPr algn="ctr">
              <a:lnSpc>
                <a:spcPts val="9600"/>
              </a:lnSpc>
            </a:pPr>
            <a:r>
              <a:rPr lang="en-US" sz="8000" spc="-80" dirty="0">
                <a:solidFill>
                  <a:srgbClr val="FFFFFF"/>
                </a:solidFill>
                <a:latin typeface="Graphik Regular" panose="020B0503030202060203" pitchFamily="34" charset="0"/>
              </a:rPr>
              <a:t>Project Recap</a:t>
            </a:r>
          </a:p>
        </p:txBody>
      </p:sp>
      <p:sp>
        <p:nvSpPr>
          <p:cNvPr id="35" name="TextBox 34">
            <a:extLst>
              <a:ext uri="{FF2B5EF4-FFF2-40B4-BE49-F238E27FC236}">
                <a16:creationId xmlns:a16="http://schemas.microsoft.com/office/drawing/2014/main" id="{804E4EFC-B3EC-579A-B9CA-108D309EC110}"/>
              </a:ext>
            </a:extLst>
          </p:cNvPr>
          <p:cNvSpPr txBox="1"/>
          <p:nvPr/>
        </p:nvSpPr>
        <p:spPr>
          <a:xfrm>
            <a:off x="8427116" y="3390900"/>
            <a:ext cx="6891872" cy="3693319"/>
          </a:xfrm>
          <a:prstGeom prst="rect">
            <a:avLst/>
          </a:prstGeom>
          <a:noFill/>
        </p:spPr>
        <p:txBody>
          <a:bodyPr wrap="square" rtlCol="0">
            <a:spAutoFit/>
          </a:bodyPr>
          <a:lstStyle/>
          <a:p>
            <a:pPr algn="just"/>
            <a:r>
              <a:rPr lang="en-IN" sz="2400" dirty="0"/>
              <a:t>Social Buzz is a fast-growing technology unicorn that need to adapt quickly to it’s </a:t>
            </a:r>
            <a:r>
              <a:rPr lang="en-IN" sz="2400" dirty="0" err="1"/>
              <a:t>globle</a:t>
            </a:r>
            <a:r>
              <a:rPr lang="en-IN" sz="2400" dirty="0"/>
              <a:t> scale.</a:t>
            </a:r>
          </a:p>
          <a:p>
            <a:pPr algn="just"/>
            <a:r>
              <a:rPr lang="en-IN" sz="2400" dirty="0"/>
              <a:t>Accenture has begun a 3-month POC focusing on these tasks:</a:t>
            </a:r>
          </a:p>
          <a:p>
            <a:pPr algn="just"/>
            <a:endParaRPr lang="en-IN" sz="2400" dirty="0"/>
          </a:p>
          <a:p>
            <a:pPr marL="285750" indent="-285750" algn="just">
              <a:buFont typeface="Arial" panose="020B0604020202020204" pitchFamily="34" charset="0"/>
              <a:buChar char="•"/>
            </a:pPr>
            <a:r>
              <a:rPr lang="en-IN" sz="2400" dirty="0"/>
              <a:t>An audit of Social Buzz’s  big data practice </a:t>
            </a:r>
          </a:p>
          <a:p>
            <a:pPr marL="285750" indent="-285750" algn="just">
              <a:buFont typeface="Arial" panose="020B0604020202020204" pitchFamily="34" charset="0"/>
              <a:buChar char="•"/>
            </a:pPr>
            <a:r>
              <a:rPr lang="en-IN" sz="2400" dirty="0"/>
              <a:t>Recommendations for a successful IPO</a:t>
            </a:r>
          </a:p>
          <a:p>
            <a:pPr marL="285750" indent="-285750" algn="just">
              <a:buFont typeface="Arial" panose="020B0604020202020204" pitchFamily="34" charset="0"/>
              <a:buChar char="•"/>
            </a:pPr>
            <a:r>
              <a:rPr lang="en-IN" sz="2400" dirty="0"/>
              <a:t>Analysis to find Social Buzz’s top 5 most popular categories of content</a:t>
            </a:r>
          </a:p>
          <a:p>
            <a:endParaRPr lang="en-IN"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9144000" y="8195696"/>
            <a:ext cx="3545508" cy="3370302"/>
            <a:chOff x="0" y="0"/>
            <a:chExt cx="4727344" cy="4493736"/>
          </a:xfrm>
        </p:grpSpPr>
        <p:grpSp>
          <p:nvGrpSpPr>
            <p:cNvPr id="3" name="Group 3"/>
            <p:cNvGrpSpPr>
              <a:grpSpLocks noChangeAspect="1"/>
            </p:cNvGrpSpPr>
            <p:nvPr/>
          </p:nvGrpSpPr>
          <p:grpSpPr>
            <a:xfrm>
              <a:off x="644072" y="410464"/>
              <a:ext cx="4083272" cy="4083272"/>
              <a:chOff x="0" y="0"/>
              <a:chExt cx="6350000" cy="6350000"/>
            </a:xfrm>
          </p:grpSpPr>
          <p:sp>
            <p:nvSpPr>
              <p:cNvPr id="4" name="Freeform 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IN"/>
              </a:p>
            </p:txBody>
          </p:sp>
        </p:grpSp>
        <p:pic>
          <p:nvPicPr>
            <p:cNvPr id="5" name="Picture 5"/>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sp>
        <p:nvSpPr>
          <p:cNvPr id="6" name="AutoShape 6"/>
          <p:cNvSpPr/>
          <p:nvPr/>
        </p:nvSpPr>
        <p:spPr>
          <a:xfrm>
            <a:off x="0" y="0"/>
            <a:ext cx="9964482" cy="10287000"/>
          </a:xfrm>
          <a:prstGeom prst="rect">
            <a:avLst/>
          </a:prstGeom>
          <a:solidFill>
            <a:srgbClr val="A100FF"/>
          </a:solidFill>
          <a:ln>
            <a:solidFill>
              <a:srgbClr val="A100FF"/>
            </a:solidFill>
          </a:ln>
        </p:spPr>
        <p:txBody>
          <a:bodyPr/>
          <a:lstStyle/>
          <a:p>
            <a:endParaRPr lang="en-AU" dirty="0"/>
          </a:p>
        </p:txBody>
      </p:sp>
      <p:grpSp>
        <p:nvGrpSpPr>
          <p:cNvPr id="7" name="Group 7"/>
          <p:cNvGrpSpPr/>
          <p:nvPr/>
        </p:nvGrpSpPr>
        <p:grpSpPr>
          <a:xfrm>
            <a:off x="-146279" y="406153"/>
            <a:ext cx="2253799" cy="9474693"/>
            <a:chOff x="0" y="0"/>
            <a:chExt cx="3005065" cy="12632924"/>
          </a:xfrm>
        </p:grpSpPr>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9838214"/>
              <a:ext cx="3005065" cy="2794710"/>
            </a:xfrm>
            <a:prstGeom prst="rect">
              <a:avLst/>
            </a:prstGeom>
          </p:spPr>
        </p:pic>
      </p:grpSp>
      <p:grpSp>
        <p:nvGrpSpPr>
          <p:cNvPr id="12" name="Group 12"/>
          <p:cNvGrpSpPr/>
          <p:nvPr/>
        </p:nvGrpSpPr>
        <p:grpSpPr>
          <a:xfrm>
            <a:off x="1298688" y="1464558"/>
            <a:ext cx="3438614" cy="3297100"/>
            <a:chOff x="0" y="154662"/>
            <a:chExt cx="4584818" cy="4396135"/>
          </a:xfrm>
        </p:grpSpPr>
        <p:grpSp>
          <p:nvGrpSpPr>
            <p:cNvPr id="13" name="Group 13"/>
            <p:cNvGrpSpPr>
              <a:grpSpLocks noChangeAspect="1"/>
            </p:cNvGrpSpPr>
            <p:nvPr/>
          </p:nvGrpSpPr>
          <p:grpSpPr>
            <a:xfrm>
              <a:off x="0" y="656398"/>
              <a:ext cx="3894399" cy="3894399"/>
              <a:chOff x="0" y="0"/>
              <a:chExt cx="6350000" cy="6350000"/>
            </a:xfrm>
          </p:grpSpPr>
          <p:sp>
            <p:nvSpPr>
              <p:cNvPr id="14" name="Freeform 14"/>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963488"/>
              </a:solidFill>
            </p:spPr>
            <p:txBody>
              <a:bodyPr/>
              <a:lstStyle/>
              <a:p>
                <a:endParaRPr lang="en-AU" dirty="0"/>
              </a:p>
            </p:txBody>
          </p:sp>
        </p:grpSp>
        <p:pic>
          <p:nvPicPr>
            <p:cNvPr id="15" name="Picture 15"/>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rcRect b="321"/>
            <a:stretch>
              <a:fillRect/>
            </a:stretch>
          </p:blipFill>
          <p:spPr>
            <a:xfrm rot="16484543">
              <a:off x="686267" y="150511"/>
              <a:ext cx="3894400" cy="3902702"/>
            </a:xfrm>
            <a:prstGeom prst="rect">
              <a:avLst/>
            </a:prstGeom>
          </p:spPr>
        </p:pic>
      </p:grpSp>
      <p:grpSp>
        <p:nvGrpSpPr>
          <p:cNvPr id="16" name="Group 16"/>
          <p:cNvGrpSpPr/>
          <p:nvPr/>
        </p:nvGrpSpPr>
        <p:grpSpPr>
          <a:xfrm>
            <a:off x="15986267" y="-1061348"/>
            <a:ext cx="3545508" cy="3370302"/>
            <a:chOff x="0" y="0"/>
            <a:chExt cx="4727344" cy="4493736"/>
          </a:xfrm>
        </p:grpSpPr>
        <p:grpSp>
          <p:nvGrpSpPr>
            <p:cNvPr id="17" name="Group 17"/>
            <p:cNvGrpSpPr>
              <a:grpSpLocks noChangeAspect="1"/>
            </p:cNvGrpSpPr>
            <p:nvPr/>
          </p:nvGrpSpPr>
          <p:grpSpPr>
            <a:xfrm>
              <a:off x="644072" y="410464"/>
              <a:ext cx="4083272" cy="4083272"/>
              <a:chOff x="0" y="0"/>
              <a:chExt cx="6350000" cy="6350000"/>
            </a:xfrm>
          </p:grpSpPr>
          <p:sp>
            <p:nvSpPr>
              <p:cNvPr id="18" name="Freeform 18"/>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IN"/>
              </a:p>
            </p:txBody>
          </p:sp>
        </p:grpSp>
        <p:pic>
          <p:nvPicPr>
            <p:cNvPr id="19" name="Picture 19"/>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b="321"/>
            <a:stretch>
              <a:fillRect/>
            </a:stretch>
          </p:blipFill>
          <p:spPr>
            <a:xfrm>
              <a:off x="0" y="0"/>
              <a:ext cx="4083272" cy="4091977"/>
            </a:xfrm>
            <a:prstGeom prst="rect">
              <a:avLst/>
            </a:prstGeom>
          </p:spPr>
        </p:pic>
      </p:grpSp>
      <p:pic>
        <p:nvPicPr>
          <p:cNvPr id="20" name="Picture 20"/>
          <p:cNvPicPr>
            <a:picLocks noChangeAspect="1"/>
          </p:cNvPicPr>
          <p:nvPr/>
        </p:nvPicPr>
        <p:blipFill>
          <a:blip r:embed="rId9"/>
          <a:srcRect l="24693" r="24693"/>
          <a:stretch>
            <a:fillRect/>
          </a:stretch>
        </p:blipFill>
        <p:spPr>
          <a:xfrm>
            <a:off x="11007484" y="1028700"/>
            <a:ext cx="6251816" cy="8229600"/>
          </a:xfrm>
          <a:prstGeom prst="rect">
            <a:avLst/>
          </a:prstGeom>
        </p:spPr>
      </p:pic>
      <p:sp>
        <p:nvSpPr>
          <p:cNvPr id="21" name="TextBox 21"/>
          <p:cNvSpPr txBox="1"/>
          <p:nvPr/>
        </p:nvSpPr>
        <p:spPr>
          <a:xfrm>
            <a:off x="3069738" y="2308953"/>
            <a:ext cx="5786869" cy="1231106"/>
          </a:xfrm>
          <a:prstGeom prst="rect">
            <a:avLst/>
          </a:prstGeom>
        </p:spPr>
        <p:txBody>
          <a:bodyPr lIns="0" tIns="0" rIns="0" bIns="0" rtlCol="0" anchor="t">
            <a:spAutoFit/>
          </a:bodyPr>
          <a:lstStyle/>
          <a:p>
            <a:pPr>
              <a:lnSpc>
                <a:spcPts val="9600"/>
              </a:lnSpc>
            </a:pPr>
            <a:r>
              <a:rPr lang="en-US" sz="8000" spc="-80" dirty="0">
                <a:solidFill>
                  <a:srgbClr val="FFFFFF"/>
                </a:solidFill>
                <a:latin typeface="Graphik Regular" panose="020B0503030202060203" pitchFamily="34" charset="0"/>
              </a:rPr>
              <a:t>Problem</a:t>
            </a:r>
          </a:p>
        </p:txBody>
      </p:sp>
      <p:sp>
        <p:nvSpPr>
          <p:cNvPr id="22" name="TextBox 21">
            <a:extLst>
              <a:ext uri="{FF2B5EF4-FFF2-40B4-BE49-F238E27FC236}">
                <a16:creationId xmlns:a16="http://schemas.microsoft.com/office/drawing/2014/main" id="{CCF3FDED-1CEA-3008-CC4B-D44C9C900AFC}"/>
              </a:ext>
            </a:extLst>
          </p:cNvPr>
          <p:cNvSpPr txBox="1"/>
          <p:nvPr/>
        </p:nvSpPr>
        <p:spPr>
          <a:xfrm>
            <a:off x="2590800" y="5325260"/>
            <a:ext cx="6553200" cy="3693319"/>
          </a:xfrm>
          <a:prstGeom prst="rect">
            <a:avLst/>
          </a:prstGeom>
          <a:noFill/>
        </p:spPr>
        <p:txBody>
          <a:bodyPr wrap="square" rtlCol="0">
            <a:spAutoFit/>
          </a:bodyPr>
          <a:lstStyle/>
          <a:p>
            <a:r>
              <a:rPr lang="en-US" sz="2400" dirty="0">
                <a:solidFill>
                  <a:schemeClr val="bg1"/>
                </a:solidFill>
              </a:rPr>
              <a:t>Over </a:t>
            </a:r>
            <a:r>
              <a:rPr lang="en-US" sz="2400" u="sng" dirty="0">
                <a:solidFill>
                  <a:schemeClr val="bg1"/>
                </a:solidFill>
              </a:rPr>
              <a:t>1,00,000</a:t>
            </a:r>
            <a:r>
              <a:rPr lang="en-US" sz="2400" dirty="0">
                <a:solidFill>
                  <a:schemeClr val="bg1"/>
                </a:solidFill>
              </a:rPr>
              <a:t> posts per day</a:t>
            </a:r>
          </a:p>
          <a:p>
            <a:endParaRPr lang="en-US" sz="2400" dirty="0">
              <a:solidFill>
                <a:schemeClr val="bg1"/>
              </a:solidFill>
            </a:endParaRPr>
          </a:p>
          <a:p>
            <a:r>
              <a:rPr lang="en-US" sz="2400" u="sng" dirty="0">
                <a:solidFill>
                  <a:schemeClr val="bg1"/>
                </a:solidFill>
              </a:rPr>
              <a:t>36,500,000 </a:t>
            </a:r>
            <a:r>
              <a:rPr lang="en-US" sz="2400" dirty="0">
                <a:solidFill>
                  <a:schemeClr val="bg1"/>
                </a:solidFill>
              </a:rPr>
              <a:t>pieces of content per year!</a:t>
            </a:r>
          </a:p>
          <a:p>
            <a:endParaRPr lang="en-US" sz="2400" dirty="0">
              <a:solidFill>
                <a:schemeClr val="bg1"/>
              </a:solidFill>
            </a:endParaRPr>
          </a:p>
          <a:p>
            <a:endParaRPr lang="en-US" sz="2400" dirty="0">
              <a:solidFill>
                <a:schemeClr val="bg1"/>
              </a:solidFill>
            </a:endParaRPr>
          </a:p>
          <a:p>
            <a:r>
              <a:rPr lang="en-US" sz="2400" dirty="0">
                <a:solidFill>
                  <a:schemeClr val="bg1"/>
                </a:solidFill>
              </a:rPr>
              <a:t>But how to Capitalize on it when there is so much?</a:t>
            </a:r>
          </a:p>
          <a:p>
            <a:endParaRPr lang="en-US" sz="2400" dirty="0">
              <a:solidFill>
                <a:schemeClr val="bg1"/>
              </a:solidFill>
            </a:endParaRPr>
          </a:p>
          <a:p>
            <a:r>
              <a:rPr lang="en-US" sz="2400" u="sng" dirty="0">
                <a:solidFill>
                  <a:schemeClr val="bg1"/>
                </a:solidFill>
              </a:rPr>
              <a:t>Analysis to find Social Buzz’s top 5 most popular categories of content</a:t>
            </a:r>
            <a:endParaRPr lang="en-IN" sz="2400" u="sng" dirty="0">
              <a:solidFill>
                <a:schemeClr val="bg1"/>
              </a:solidFill>
            </a:endParaRPr>
          </a:p>
          <a:p>
            <a:endParaRPr lang="en-IN"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06723" y="406153"/>
            <a:ext cx="9939843" cy="9474693"/>
            <a:chOff x="0" y="0"/>
            <a:chExt cx="13253124"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0"/>
              <a:ext cx="3005065"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16020"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0"/>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832040" y="9838214"/>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0"/>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3279405"/>
              <a:ext cx="3005065" cy="2794710"/>
            </a:xfrm>
            <a:prstGeom prst="rect">
              <a:avLst/>
            </a:prstGeom>
          </p:spPr>
        </p:pic>
        <p:pic>
          <p:nvPicPr>
            <p:cNvPr id="13" name="Picture 1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6558809"/>
              <a:ext cx="3005065" cy="2794710"/>
            </a:xfrm>
            <a:prstGeom prst="rect">
              <a:avLst/>
            </a:prstGeom>
          </p:spPr>
        </p:pic>
        <p:pic>
          <p:nvPicPr>
            <p:cNvPr id="14" name="Picture 1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248060" y="9838214"/>
              <a:ext cx="3005065" cy="2794710"/>
            </a:xfrm>
            <a:prstGeom prst="rect">
              <a:avLst/>
            </a:prstGeom>
          </p:spPr>
        </p:pic>
      </p:grpSp>
      <p:sp>
        <p:nvSpPr>
          <p:cNvPr id="15" name="AutoShape 15"/>
          <p:cNvSpPr/>
          <p:nvPr/>
        </p:nvSpPr>
        <p:spPr>
          <a:xfrm>
            <a:off x="2110745" y="1825527"/>
            <a:ext cx="6750815" cy="6635945"/>
          </a:xfrm>
          <a:prstGeom prst="rect">
            <a:avLst/>
          </a:prstGeom>
          <a:solidFill>
            <a:srgbClr val="FFFFFF"/>
          </a:solidFill>
        </p:spPr>
        <p:txBody>
          <a:bodyPr/>
          <a:lstStyle/>
          <a:p>
            <a:endParaRPr lang="en-IN"/>
          </a:p>
        </p:txBody>
      </p:sp>
      <p:grpSp>
        <p:nvGrpSpPr>
          <p:cNvPr id="16" name="Group 16"/>
          <p:cNvGrpSpPr>
            <a:grpSpLocks noChangeAspect="1"/>
          </p:cNvGrpSpPr>
          <p:nvPr/>
        </p:nvGrpSpPr>
        <p:grpSpPr>
          <a:xfrm>
            <a:off x="11825797" y="1270731"/>
            <a:ext cx="2085137" cy="2085137"/>
            <a:chOff x="0" y="0"/>
            <a:chExt cx="6350000" cy="6350000"/>
          </a:xfrm>
        </p:grpSpPr>
        <p:sp>
          <p:nvSpPr>
            <p:cNvPr id="17" name="Freeform 1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IN"/>
            </a:p>
          </p:txBody>
        </p:sp>
      </p:grpSp>
      <p:grpSp>
        <p:nvGrpSpPr>
          <p:cNvPr id="18" name="Group 18"/>
          <p:cNvGrpSpPr>
            <a:grpSpLocks noChangeAspect="1"/>
          </p:cNvGrpSpPr>
          <p:nvPr/>
        </p:nvGrpSpPr>
        <p:grpSpPr>
          <a:xfrm>
            <a:off x="11419219" y="1028700"/>
            <a:ext cx="2174041" cy="2165548"/>
            <a:chOff x="0" y="0"/>
            <a:chExt cx="6502400" cy="6477000"/>
          </a:xfrm>
        </p:grpSpPr>
        <p:sp>
          <p:nvSpPr>
            <p:cNvPr id="19" name="Freeform 19"/>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5"/>
              <a:stretch>
                <a:fillRect l="-136837" t="-28774" r="-84967" b="-86469"/>
              </a:stretch>
            </a:blipFill>
            <a:ln>
              <a:solidFill>
                <a:srgbClr val="00BAFF"/>
              </a:solidFill>
            </a:ln>
          </p:spPr>
          <p:txBody>
            <a:bodyPr/>
            <a:lstStyle/>
            <a:p>
              <a:endParaRPr lang="en-AU" dirty="0"/>
            </a:p>
          </p:txBody>
        </p:sp>
        <p:sp>
          <p:nvSpPr>
            <p:cNvPr id="20" name="Freeform 20"/>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txBody>
            <a:bodyPr/>
            <a:lstStyle/>
            <a:p>
              <a:endParaRPr lang="en-IN"/>
            </a:p>
          </p:txBody>
        </p:sp>
      </p:grpSp>
      <p:grpSp>
        <p:nvGrpSpPr>
          <p:cNvPr id="21" name="Group 21"/>
          <p:cNvGrpSpPr>
            <a:grpSpLocks noChangeAspect="1"/>
          </p:cNvGrpSpPr>
          <p:nvPr/>
        </p:nvGrpSpPr>
        <p:grpSpPr>
          <a:xfrm>
            <a:off x="11825797" y="4221947"/>
            <a:ext cx="2085137" cy="2085137"/>
            <a:chOff x="0" y="0"/>
            <a:chExt cx="6350000" cy="6350000"/>
          </a:xfrm>
        </p:grpSpPr>
        <p:sp>
          <p:nvSpPr>
            <p:cNvPr id="22" name="Freeform 2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3" name="Group 23"/>
          <p:cNvGrpSpPr>
            <a:grpSpLocks noChangeAspect="1"/>
          </p:cNvGrpSpPr>
          <p:nvPr/>
        </p:nvGrpSpPr>
        <p:grpSpPr>
          <a:xfrm>
            <a:off x="11411515" y="4002073"/>
            <a:ext cx="2187334" cy="2123082"/>
            <a:chOff x="-23042" y="66269"/>
            <a:chExt cx="6542158" cy="6349987"/>
          </a:xfrm>
        </p:grpSpPr>
        <p:sp>
          <p:nvSpPr>
            <p:cNvPr id="24" name="Freeform 24"/>
            <p:cNvSpPr/>
            <p:nvPr/>
          </p:nvSpPr>
          <p:spPr>
            <a:xfrm>
              <a:off x="-23042" y="119185"/>
              <a:ext cx="6542158"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6"/>
              <a:stretch>
                <a:fillRect l="-162891" t="-16684" r="-160683" b="-166629"/>
              </a:stretch>
            </a:blipFill>
            <a:ln>
              <a:solidFill>
                <a:srgbClr val="00BAFF"/>
              </a:solidFill>
            </a:ln>
          </p:spPr>
          <p:txBody>
            <a:bodyPr/>
            <a:lstStyle/>
            <a:p>
              <a:endParaRPr lang="en-IN"/>
            </a:p>
          </p:txBody>
        </p:sp>
        <p:sp>
          <p:nvSpPr>
            <p:cNvPr id="25" name="Freeform 25"/>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txBody>
            <a:bodyPr/>
            <a:lstStyle/>
            <a:p>
              <a:endParaRPr lang="en-IN"/>
            </a:p>
          </p:txBody>
        </p:sp>
      </p:grpSp>
      <p:grpSp>
        <p:nvGrpSpPr>
          <p:cNvPr id="26" name="Group 26"/>
          <p:cNvGrpSpPr>
            <a:grpSpLocks noChangeAspect="1"/>
          </p:cNvGrpSpPr>
          <p:nvPr/>
        </p:nvGrpSpPr>
        <p:grpSpPr>
          <a:xfrm>
            <a:off x="11825797" y="7173163"/>
            <a:ext cx="2085137" cy="2085137"/>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AU" dirty="0"/>
            </a:p>
          </p:txBody>
        </p:sp>
      </p:grpSp>
      <p:grpSp>
        <p:nvGrpSpPr>
          <p:cNvPr id="28" name="Group 28"/>
          <p:cNvGrpSpPr>
            <a:grpSpLocks noChangeAspect="1"/>
          </p:cNvGrpSpPr>
          <p:nvPr/>
        </p:nvGrpSpPr>
        <p:grpSpPr>
          <a:xfrm>
            <a:off x="11419219" y="6931132"/>
            <a:ext cx="2174041" cy="2165548"/>
            <a:chOff x="0" y="0"/>
            <a:chExt cx="6502400" cy="6477000"/>
          </a:xfrm>
        </p:grpSpPr>
        <p:sp>
          <p:nvSpPr>
            <p:cNvPr id="29" name="Freeform 29"/>
            <p:cNvSpPr/>
            <p:nvPr/>
          </p:nvSpPr>
          <p:spPr>
            <a:xfrm>
              <a:off x="-23042" y="119185"/>
              <a:ext cx="6542159" cy="6244242"/>
            </a:xfrm>
            <a:custGeom>
              <a:avLst/>
              <a:gdLst/>
              <a:ahLst/>
              <a:cxnLst/>
              <a:rect l="l" t="t" r="r" b="b"/>
              <a:pathLst>
                <a:path w="6542159" h="6244242">
                  <a:moveTo>
                    <a:pt x="3271080" y="4996"/>
                  </a:moveTo>
                  <a:cubicBezTo>
                    <a:pt x="2154117" y="0"/>
                    <a:pt x="1119857" y="593026"/>
                    <a:pt x="559929" y="1559521"/>
                  </a:cubicBezTo>
                  <a:cubicBezTo>
                    <a:pt x="0" y="2526015"/>
                    <a:pt x="0" y="3718228"/>
                    <a:pt x="559929" y="4684723"/>
                  </a:cubicBezTo>
                  <a:cubicBezTo>
                    <a:pt x="1119857" y="5651217"/>
                    <a:pt x="2154117" y="6244243"/>
                    <a:pt x="3271080" y="6239248"/>
                  </a:cubicBezTo>
                  <a:cubicBezTo>
                    <a:pt x="4388043" y="6244243"/>
                    <a:pt x="5422303" y="5651217"/>
                    <a:pt x="5982231" y="4684723"/>
                  </a:cubicBezTo>
                  <a:cubicBezTo>
                    <a:pt x="6542160" y="3718229"/>
                    <a:pt x="6542160" y="2526015"/>
                    <a:pt x="5982231" y="1559521"/>
                  </a:cubicBezTo>
                  <a:cubicBezTo>
                    <a:pt x="5422303" y="593027"/>
                    <a:pt x="4388043" y="1"/>
                    <a:pt x="3271080" y="4996"/>
                  </a:cubicBezTo>
                  <a:close/>
                </a:path>
              </a:pathLst>
            </a:custGeom>
            <a:blipFill>
              <a:blip r:embed="rId7"/>
              <a:stretch>
                <a:fillRect l="-164266" t="1917" r="-22903" b="-93994"/>
              </a:stretch>
            </a:blipFill>
            <a:ln>
              <a:solidFill>
                <a:srgbClr val="00BAFF"/>
              </a:solidFill>
            </a:ln>
          </p:spPr>
          <p:txBody>
            <a:bodyPr/>
            <a:lstStyle/>
            <a:p>
              <a:endParaRPr lang="en-AU" dirty="0"/>
            </a:p>
          </p:txBody>
        </p:sp>
        <p:sp>
          <p:nvSpPr>
            <p:cNvPr id="30" name="Freeform 30"/>
            <p:cNvSpPr/>
            <p:nvPr/>
          </p:nvSpPr>
          <p:spPr>
            <a:xfrm>
              <a:off x="73038" y="66269"/>
              <a:ext cx="6350000" cy="6349987"/>
            </a:xfrm>
            <a:custGeom>
              <a:avLst/>
              <a:gdLst/>
              <a:ahLst/>
              <a:cxnLst/>
              <a:rect l="l" t="t" r="r" b="b"/>
              <a:pathLst>
                <a:path w="6350000" h="6349987">
                  <a:moveTo>
                    <a:pt x="3175000" y="6349987"/>
                  </a:moveTo>
                  <a:cubicBezTo>
                    <a:pt x="1424279" y="6349987"/>
                    <a:pt x="0" y="4925733"/>
                    <a:pt x="0" y="3175038"/>
                  </a:cubicBezTo>
                  <a:cubicBezTo>
                    <a:pt x="0" y="1424317"/>
                    <a:pt x="1424292" y="0"/>
                    <a:pt x="3175000" y="0"/>
                  </a:cubicBezTo>
                  <a:cubicBezTo>
                    <a:pt x="4925733" y="0"/>
                    <a:pt x="6350000" y="1424330"/>
                    <a:pt x="6350000" y="3175038"/>
                  </a:cubicBezTo>
                  <a:cubicBezTo>
                    <a:pt x="6350000" y="4925720"/>
                    <a:pt x="4925733" y="6349987"/>
                    <a:pt x="3175000" y="6349987"/>
                  </a:cubicBezTo>
                  <a:close/>
                  <a:moveTo>
                    <a:pt x="3175000" y="115760"/>
                  </a:moveTo>
                  <a:cubicBezTo>
                    <a:pt x="1488135" y="115760"/>
                    <a:pt x="115760" y="1488148"/>
                    <a:pt x="115760" y="3175038"/>
                  </a:cubicBezTo>
                  <a:cubicBezTo>
                    <a:pt x="115760" y="4861915"/>
                    <a:pt x="1488135" y="6234265"/>
                    <a:pt x="3175000" y="6234265"/>
                  </a:cubicBezTo>
                  <a:cubicBezTo>
                    <a:pt x="4861852" y="6234265"/>
                    <a:pt x="6234265" y="4861890"/>
                    <a:pt x="6234265" y="3175038"/>
                  </a:cubicBezTo>
                  <a:cubicBezTo>
                    <a:pt x="6234265" y="1488148"/>
                    <a:pt x="4861852" y="115760"/>
                    <a:pt x="3175000" y="115760"/>
                  </a:cubicBezTo>
                  <a:close/>
                </a:path>
              </a:pathLst>
            </a:custGeom>
            <a:solidFill>
              <a:srgbClr val="2E44D8"/>
            </a:solidFill>
          </p:spPr>
          <p:txBody>
            <a:bodyPr/>
            <a:lstStyle/>
            <a:p>
              <a:endParaRPr lang="en-IN"/>
            </a:p>
          </p:txBody>
        </p:sp>
      </p:grpSp>
      <p:sp>
        <p:nvSpPr>
          <p:cNvPr id="31" name="TextBox 31"/>
          <p:cNvSpPr txBox="1"/>
          <p:nvPr/>
        </p:nvSpPr>
        <p:spPr>
          <a:xfrm>
            <a:off x="2670508" y="3331799"/>
            <a:ext cx="5612273" cy="3693319"/>
          </a:xfrm>
          <a:prstGeom prst="rect">
            <a:avLst/>
          </a:prstGeom>
        </p:spPr>
        <p:txBody>
          <a:bodyPr lIns="0" tIns="0" rIns="0" bIns="0" rtlCol="0" anchor="t">
            <a:spAutoFit/>
          </a:bodyPr>
          <a:lstStyle/>
          <a:p>
            <a:pPr algn="ctr">
              <a:lnSpc>
                <a:spcPts val="9600"/>
              </a:lnSpc>
            </a:pPr>
            <a:r>
              <a:rPr lang="en-US" sz="8000" spc="-80" dirty="0">
                <a:solidFill>
                  <a:srgbClr val="000000"/>
                </a:solidFill>
                <a:latin typeface="Graphik Regular" panose="020B0503030202060203" pitchFamily="34" charset="0"/>
              </a:rPr>
              <a:t>The Analytics team</a:t>
            </a:r>
          </a:p>
        </p:txBody>
      </p:sp>
      <p:sp>
        <p:nvSpPr>
          <p:cNvPr id="32" name="TextBox 31">
            <a:extLst>
              <a:ext uri="{FF2B5EF4-FFF2-40B4-BE49-F238E27FC236}">
                <a16:creationId xmlns:a16="http://schemas.microsoft.com/office/drawing/2014/main" id="{A4F739ED-FAD5-559A-235A-BDA2E171DED1}"/>
              </a:ext>
            </a:extLst>
          </p:cNvPr>
          <p:cNvSpPr txBox="1"/>
          <p:nvPr/>
        </p:nvSpPr>
        <p:spPr>
          <a:xfrm>
            <a:off x="15087599" y="1805467"/>
            <a:ext cx="2693677" cy="1200329"/>
          </a:xfrm>
          <a:prstGeom prst="rect">
            <a:avLst/>
          </a:prstGeom>
          <a:noFill/>
        </p:spPr>
        <p:txBody>
          <a:bodyPr wrap="square" rtlCol="0">
            <a:spAutoFit/>
          </a:bodyPr>
          <a:lstStyle/>
          <a:p>
            <a:r>
              <a:rPr lang="en-IN" sz="2400" b="1" dirty="0"/>
              <a:t>ANDREW FLEMING</a:t>
            </a:r>
          </a:p>
          <a:p>
            <a:r>
              <a:rPr lang="en-IN" sz="2400" b="1" dirty="0"/>
              <a:t>Chief Technology Architect</a:t>
            </a:r>
          </a:p>
        </p:txBody>
      </p:sp>
      <p:sp>
        <p:nvSpPr>
          <p:cNvPr id="33" name="TextBox 32">
            <a:extLst>
              <a:ext uri="{FF2B5EF4-FFF2-40B4-BE49-F238E27FC236}">
                <a16:creationId xmlns:a16="http://schemas.microsoft.com/office/drawing/2014/main" id="{93C5A778-1D37-1701-3356-EF9D21C3CE8A}"/>
              </a:ext>
            </a:extLst>
          </p:cNvPr>
          <p:cNvSpPr txBox="1"/>
          <p:nvPr/>
        </p:nvSpPr>
        <p:spPr>
          <a:xfrm>
            <a:off x="15087600" y="4610100"/>
            <a:ext cx="2895600" cy="1107996"/>
          </a:xfrm>
          <a:prstGeom prst="rect">
            <a:avLst/>
          </a:prstGeom>
          <a:noFill/>
        </p:spPr>
        <p:txBody>
          <a:bodyPr wrap="square" rtlCol="0">
            <a:spAutoFit/>
          </a:bodyPr>
          <a:lstStyle/>
          <a:p>
            <a:r>
              <a:rPr lang="en-US" sz="2400" b="1" dirty="0"/>
              <a:t>MARCUS</a:t>
            </a:r>
            <a:r>
              <a:rPr lang="en-US" sz="2000" b="1" dirty="0"/>
              <a:t> </a:t>
            </a:r>
            <a:r>
              <a:rPr lang="en-US" sz="2400" b="1" dirty="0"/>
              <a:t>ROMPTON</a:t>
            </a:r>
            <a:endParaRPr lang="en-US" sz="2000" b="1" dirty="0"/>
          </a:p>
          <a:p>
            <a:r>
              <a:rPr lang="en-US" sz="2400" b="1" dirty="0"/>
              <a:t>Senior Principal</a:t>
            </a:r>
            <a:endParaRPr lang="en-IN" sz="2400" b="1" dirty="0"/>
          </a:p>
          <a:p>
            <a:endParaRPr lang="en-IN" dirty="0"/>
          </a:p>
        </p:txBody>
      </p:sp>
      <p:sp>
        <p:nvSpPr>
          <p:cNvPr id="35" name="TextBox 34">
            <a:extLst>
              <a:ext uri="{FF2B5EF4-FFF2-40B4-BE49-F238E27FC236}">
                <a16:creationId xmlns:a16="http://schemas.microsoft.com/office/drawing/2014/main" id="{00438586-3492-007B-3A71-B8ED3D71856D}"/>
              </a:ext>
            </a:extLst>
          </p:cNvPr>
          <p:cNvSpPr txBox="1"/>
          <p:nvPr/>
        </p:nvSpPr>
        <p:spPr>
          <a:xfrm>
            <a:off x="15240000" y="7421293"/>
            <a:ext cx="2541276" cy="830997"/>
          </a:xfrm>
          <a:prstGeom prst="rect">
            <a:avLst/>
          </a:prstGeom>
          <a:noFill/>
        </p:spPr>
        <p:txBody>
          <a:bodyPr wrap="square" rtlCol="0">
            <a:spAutoFit/>
          </a:bodyPr>
          <a:lstStyle/>
          <a:p>
            <a:r>
              <a:rPr lang="en-IN" sz="2400" b="1" dirty="0"/>
              <a:t>MANAN SHARMA</a:t>
            </a:r>
          </a:p>
          <a:p>
            <a:r>
              <a:rPr lang="en-IN" sz="2400" b="1" dirty="0"/>
              <a:t>Data Analyst</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A100FF"/>
        </a:solidFill>
        <a:effectLst/>
      </p:bgPr>
    </p:bg>
    <p:spTree>
      <p:nvGrpSpPr>
        <p:cNvPr id="1" name=""/>
        <p:cNvGrpSpPr/>
        <p:nvPr/>
      </p:nvGrpSpPr>
      <p:grpSpPr>
        <a:xfrm>
          <a:off x="0" y="0"/>
          <a:ext cx="0" cy="0"/>
          <a:chOff x="0" y="0"/>
          <a:chExt cx="0" cy="0"/>
        </a:xfrm>
      </p:grpSpPr>
      <p:grpSp>
        <p:nvGrpSpPr>
          <p:cNvPr id="2" name="Group 2"/>
          <p:cNvGrpSpPr/>
          <p:nvPr/>
        </p:nvGrpSpPr>
        <p:grpSpPr>
          <a:xfrm>
            <a:off x="445296" y="406153"/>
            <a:ext cx="10042534" cy="9474693"/>
            <a:chOff x="0" y="0"/>
            <a:chExt cx="13390046" cy="12632924"/>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r="10232"/>
            <a:stretch>
              <a:fillRect/>
            </a:stretch>
          </p:blipFill>
          <p:spPr>
            <a:xfrm>
              <a:off x="6923321" y="6558809"/>
              <a:ext cx="2697587" cy="2794710"/>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923321" y="9838214"/>
              <a:ext cx="3005065" cy="2794710"/>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3279405"/>
              <a:ext cx="3005065" cy="2794710"/>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6558809"/>
              <a:ext cx="3005065" cy="2794710"/>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461660" y="9838214"/>
              <a:ext cx="3005065" cy="2794710"/>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3005065" cy="2794710"/>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3279405"/>
              <a:ext cx="3005065" cy="2794710"/>
            </a:xfrm>
            <a:prstGeom prst="rect">
              <a:avLst/>
            </a:prstGeom>
          </p:spPr>
        </p:pic>
        <p:pic>
          <p:nvPicPr>
            <p:cNvPr id="10" name="Picture 1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6558809"/>
              <a:ext cx="3005065" cy="2794710"/>
            </a:xfrm>
            <a:prstGeom prst="rect">
              <a:avLst/>
            </a:prstGeom>
          </p:spPr>
        </p:pic>
        <p:pic>
          <p:nvPicPr>
            <p:cNvPr id="11" name="Picture 1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9838214"/>
              <a:ext cx="3005065" cy="2794710"/>
            </a:xfrm>
            <a:prstGeom prst="rect">
              <a:avLst/>
            </a:prstGeom>
          </p:spPr>
        </p:pic>
        <p:pic>
          <p:nvPicPr>
            <p:cNvPr id="12" name="Picture 12"/>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384981" y="9838214"/>
              <a:ext cx="3005065" cy="2794710"/>
            </a:xfrm>
            <a:prstGeom prst="rect">
              <a:avLst/>
            </a:prstGeom>
          </p:spPr>
        </p:pic>
      </p:grpSp>
      <p:grpSp>
        <p:nvGrpSpPr>
          <p:cNvPr id="13" name="Group 13"/>
          <p:cNvGrpSpPr/>
          <p:nvPr/>
        </p:nvGrpSpPr>
        <p:grpSpPr>
          <a:xfrm>
            <a:off x="1903391" y="1027892"/>
            <a:ext cx="1854962" cy="1781248"/>
            <a:chOff x="0" y="0"/>
            <a:chExt cx="2473282" cy="2374997"/>
          </a:xfrm>
        </p:grpSpPr>
        <p:grpSp>
          <p:nvGrpSpPr>
            <p:cNvPr id="14" name="Group 14"/>
            <p:cNvGrpSpPr>
              <a:grpSpLocks noChangeAspect="1"/>
            </p:cNvGrpSpPr>
            <p:nvPr/>
          </p:nvGrpSpPr>
          <p:grpSpPr>
            <a:xfrm>
              <a:off x="0" y="342565"/>
              <a:ext cx="2032432" cy="2032432"/>
              <a:chOff x="0" y="0"/>
              <a:chExt cx="6350000" cy="6350000"/>
            </a:xfrm>
          </p:grpSpPr>
          <p:sp>
            <p:nvSpPr>
              <p:cNvPr id="15" name="Freeform 1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IN"/>
              </a:p>
            </p:txBody>
          </p:sp>
        </p:grpSp>
        <p:pic>
          <p:nvPicPr>
            <p:cNvPr id="16" name="Picture 1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17" name="Group 17"/>
          <p:cNvGrpSpPr/>
          <p:nvPr/>
        </p:nvGrpSpPr>
        <p:grpSpPr>
          <a:xfrm>
            <a:off x="3758754" y="2639980"/>
            <a:ext cx="1854962" cy="1781248"/>
            <a:chOff x="0" y="0"/>
            <a:chExt cx="2473282" cy="2374997"/>
          </a:xfrm>
        </p:grpSpPr>
        <p:grpSp>
          <p:nvGrpSpPr>
            <p:cNvPr id="18" name="Group 18"/>
            <p:cNvGrpSpPr>
              <a:grpSpLocks noChangeAspect="1"/>
            </p:cNvGrpSpPr>
            <p:nvPr/>
          </p:nvGrpSpPr>
          <p:grpSpPr>
            <a:xfrm>
              <a:off x="0" y="342565"/>
              <a:ext cx="2032432" cy="2032432"/>
              <a:chOff x="0" y="0"/>
              <a:chExt cx="6350000" cy="6350000"/>
            </a:xfrm>
          </p:grpSpPr>
          <p:sp>
            <p:nvSpPr>
              <p:cNvPr id="19" name="Freeform 19"/>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IN"/>
              </a:p>
            </p:txBody>
          </p:sp>
        </p:grpSp>
        <p:pic>
          <p:nvPicPr>
            <p:cNvPr id="20" name="Picture 20"/>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1" name="Group 21"/>
          <p:cNvGrpSpPr/>
          <p:nvPr/>
        </p:nvGrpSpPr>
        <p:grpSpPr>
          <a:xfrm>
            <a:off x="5614117" y="4252068"/>
            <a:ext cx="1854962" cy="1781248"/>
            <a:chOff x="0" y="0"/>
            <a:chExt cx="2473282" cy="2374997"/>
          </a:xfrm>
        </p:grpSpPr>
        <p:grpSp>
          <p:nvGrpSpPr>
            <p:cNvPr id="22" name="Group 22"/>
            <p:cNvGrpSpPr>
              <a:grpSpLocks noChangeAspect="1"/>
            </p:cNvGrpSpPr>
            <p:nvPr/>
          </p:nvGrpSpPr>
          <p:grpSpPr>
            <a:xfrm>
              <a:off x="0" y="342565"/>
              <a:ext cx="2032432" cy="2032432"/>
              <a:chOff x="0" y="0"/>
              <a:chExt cx="6350000" cy="6350000"/>
            </a:xfrm>
          </p:grpSpPr>
          <p:sp>
            <p:nvSpPr>
              <p:cNvPr id="23" name="Freeform 23"/>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IN"/>
              </a:p>
            </p:txBody>
          </p:sp>
        </p:grpSp>
        <p:pic>
          <p:nvPicPr>
            <p:cNvPr id="24" name="Picture 24"/>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5" name="Group 25"/>
          <p:cNvGrpSpPr/>
          <p:nvPr/>
        </p:nvGrpSpPr>
        <p:grpSpPr>
          <a:xfrm>
            <a:off x="7469480" y="5864156"/>
            <a:ext cx="1854962" cy="1781248"/>
            <a:chOff x="0" y="0"/>
            <a:chExt cx="2473282" cy="2374997"/>
          </a:xfrm>
        </p:grpSpPr>
        <p:grpSp>
          <p:nvGrpSpPr>
            <p:cNvPr id="26" name="Group 26"/>
            <p:cNvGrpSpPr>
              <a:grpSpLocks noChangeAspect="1"/>
            </p:cNvGrpSpPr>
            <p:nvPr/>
          </p:nvGrpSpPr>
          <p:grpSpPr>
            <a:xfrm>
              <a:off x="0" y="342565"/>
              <a:ext cx="2032432" cy="2032432"/>
              <a:chOff x="0" y="0"/>
              <a:chExt cx="6350000" cy="6350000"/>
            </a:xfrm>
          </p:grpSpPr>
          <p:sp>
            <p:nvSpPr>
              <p:cNvPr id="27" name="Freeform 27"/>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IN"/>
              </a:p>
            </p:txBody>
          </p:sp>
        </p:grpSp>
        <p:pic>
          <p:nvPicPr>
            <p:cNvPr id="28" name="Picture 28"/>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grpSp>
        <p:nvGrpSpPr>
          <p:cNvPr id="29" name="Group 29"/>
          <p:cNvGrpSpPr/>
          <p:nvPr/>
        </p:nvGrpSpPr>
        <p:grpSpPr>
          <a:xfrm>
            <a:off x="9324843" y="7476244"/>
            <a:ext cx="1854962" cy="1781248"/>
            <a:chOff x="0" y="0"/>
            <a:chExt cx="2473282" cy="2374997"/>
          </a:xfrm>
        </p:grpSpPr>
        <p:grpSp>
          <p:nvGrpSpPr>
            <p:cNvPr id="30" name="Group 30"/>
            <p:cNvGrpSpPr>
              <a:grpSpLocks noChangeAspect="1"/>
            </p:cNvGrpSpPr>
            <p:nvPr/>
          </p:nvGrpSpPr>
          <p:grpSpPr>
            <a:xfrm>
              <a:off x="0" y="342565"/>
              <a:ext cx="2032432" cy="2032432"/>
              <a:chOff x="0" y="0"/>
              <a:chExt cx="6350000" cy="6350000"/>
            </a:xfrm>
          </p:grpSpPr>
          <p:sp>
            <p:nvSpPr>
              <p:cNvPr id="31" name="Freeform 31"/>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2831A2"/>
              </a:solidFill>
            </p:spPr>
            <p:txBody>
              <a:bodyPr/>
              <a:lstStyle/>
              <a:p>
                <a:endParaRPr lang="en-IN"/>
              </a:p>
            </p:txBody>
          </p:sp>
        </p:grpSp>
        <p:pic>
          <p:nvPicPr>
            <p:cNvPr id="32" name="Picture 32"/>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rot="-5115457">
              <a:off x="358154" y="78550"/>
              <a:ext cx="2032432" cy="2036765"/>
            </a:xfrm>
            <a:prstGeom prst="rect">
              <a:avLst/>
            </a:prstGeom>
          </p:spPr>
        </p:pic>
      </p:grpSp>
      <p:sp>
        <p:nvSpPr>
          <p:cNvPr id="33" name="TextBox 33"/>
          <p:cNvSpPr txBox="1"/>
          <p:nvPr/>
        </p:nvSpPr>
        <p:spPr>
          <a:xfrm>
            <a:off x="10667818" y="1028700"/>
            <a:ext cx="6642545" cy="1231106"/>
          </a:xfrm>
          <a:prstGeom prst="rect">
            <a:avLst/>
          </a:prstGeom>
        </p:spPr>
        <p:txBody>
          <a:bodyPr lIns="0" tIns="0" rIns="0" bIns="0" rtlCol="0" anchor="t">
            <a:spAutoFit/>
          </a:bodyPr>
          <a:lstStyle/>
          <a:p>
            <a:pPr algn="r">
              <a:lnSpc>
                <a:spcPts val="9600"/>
              </a:lnSpc>
            </a:pPr>
            <a:r>
              <a:rPr lang="en-US" sz="8000" spc="-80" dirty="0">
                <a:solidFill>
                  <a:srgbClr val="FFFFFF"/>
                </a:solidFill>
                <a:latin typeface="Graphik Regular" panose="020B0503030202060203" pitchFamily="34" charset="0"/>
              </a:rPr>
              <a:t>Process</a:t>
            </a:r>
          </a:p>
        </p:txBody>
      </p:sp>
      <p:sp>
        <p:nvSpPr>
          <p:cNvPr id="34" name="TextBox 34"/>
          <p:cNvSpPr txBox="1"/>
          <p:nvPr/>
        </p:nvSpPr>
        <p:spPr>
          <a:xfrm>
            <a:off x="2630944" y="1372359"/>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1</a:t>
            </a:r>
          </a:p>
        </p:txBody>
      </p:sp>
      <p:sp>
        <p:nvSpPr>
          <p:cNvPr id="35" name="TextBox 35"/>
          <p:cNvSpPr txBox="1"/>
          <p:nvPr/>
        </p:nvSpPr>
        <p:spPr>
          <a:xfrm>
            <a:off x="4534646" y="2984043"/>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2</a:t>
            </a:r>
          </a:p>
        </p:txBody>
      </p:sp>
      <p:sp>
        <p:nvSpPr>
          <p:cNvPr id="36" name="TextBox 36"/>
          <p:cNvSpPr txBox="1"/>
          <p:nvPr/>
        </p:nvSpPr>
        <p:spPr>
          <a:xfrm>
            <a:off x="10108223" y="7828620"/>
            <a:ext cx="1229487" cy="950080"/>
          </a:xfrm>
          <a:prstGeom prst="rect">
            <a:avLst/>
          </a:prstGeom>
        </p:spPr>
        <p:txBody>
          <a:bodyPr lIns="0" tIns="0" rIns="0" bIns="0" rtlCol="0" anchor="t">
            <a:spAutoFit/>
          </a:bodyPr>
          <a:lstStyle/>
          <a:p>
            <a:pPr>
              <a:lnSpc>
                <a:spcPts val="7192"/>
              </a:lnSpc>
            </a:pPr>
            <a:r>
              <a:rPr lang="en-US" sz="7192" spc="-640">
                <a:solidFill>
                  <a:srgbClr val="FFFFFF"/>
                </a:solidFill>
                <a:latin typeface="Clear Sans Regular Bold"/>
              </a:rPr>
              <a:t>5</a:t>
            </a:r>
          </a:p>
        </p:txBody>
      </p:sp>
      <p:sp>
        <p:nvSpPr>
          <p:cNvPr id="37" name="TextBox 37"/>
          <p:cNvSpPr txBox="1"/>
          <p:nvPr/>
        </p:nvSpPr>
        <p:spPr>
          <a:xfrm>
            <a:off x="8193880" y="6204766"/>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4</a:t>
            </a:r>
          </a:p>
        </p:txBody>
      </p:sp>
      <p:sp>
        <p:nvSpPr>
          <p:cNvPr id="38" name="TextBox 38"/>
          <p:cNvSpPr txBox="1"/>
          <p:nvPr/>
        </p:nvSpPr>
        <p:spPr>
          <a:xfrm>
            <a:off x="6396750" y="4605252"/>
            <a:ext cx="1229487" cy="950080"/>
          </a:xfrm>
          <a:prstGeom prst="rect">
            <a:avLst/>
          </a:prstGeom>
        </p:spPr>
        <p:txBody>
          <a:bodyPr lIns="0" tIns="0" rIns="0" bIns="0" rtlCol="0" anchor="t">
            <a:spAutoFit/>
          </a:bodyPr>
          <a:lstStyle/>
          <a:p>
            <a:pPr>
              <a:lnSpc>
                <a:spcPts val="7192"/>
              </a:lnSpc>
            </a:pPr>
            <a:r>
              <a:rPr lang="en-US" sz="7192" spc="-640" dirty="0">
                <a:solidFill>
                  <a:srgbClr val="FFFFFF"/>
                </a:solidFill>
                <a:latin typeface="Clear Sans Regular Bold"/>
              </a:rPr>
              <a:t>3</a:t>
            </a:r>
          </a:p>
        </p:txBody>
      </p:sp>
      <p:sp>
        <p:nvSpPr>
          <p:cNvPr id="39" name="TextBox 38">
            <a:extLst>
              <a:ext uri="{FF2B5EF4-FFF2-40B4-BE49-F238E27FC236}">
                <a16:creationId xmlns:a16="http://schemas.microsoft.com/office/drawing/2014/main" id="{2970B15F-1B54-93AD-262D-B507498D7D25}"/>
              </a:ext>
            </a:extLst>
          </p:cNvPr>
          <p:cNvSpPr txBox="1"/>
          <p:nvPr/>
        </p:nvSpPr>
        <p:spPr>
          <a:xfrm>
            <a:off x="4748847" y="1548502"/>
            <a:ext cx="4267200" cy="523220"/>
          </a:xfrm>
          <a:prstGeom prst="rect">
            <a:avLst/>
          </a:prstGeom>
          <a:noFill/>
        </p:spPr>
        <p:txBody>
          <a:bodyPr wrap="square" rtlCol="0">
            <a:spAutoFit/>
          </a:bodyPr>
          <a:lstStyle/>
          <a:p>
            <a:r>
              <a:rPr lang="en-IN" sz="2800" b="1" dirty="0">
                <a:solidFill>
                  <a:schemeClr val="accent5">
                    <a:lumMod val="40000"/>
                    <a:lumOff val="60000"/>
                  </a:schemeClr>
                </a:solidFill>
              </a:rPr>
              <a:t>DATA UNDERSTANDING</a:t>
            </a:r>
          </a:p>
        </p:txBody>
      </p:sp>
      <p:sp>
        <p:nvSpPr>
          <p:cNvPr id="40" name="TextBox 39">
            <a:extLst>
              <a:ext uri="{FF2B5EF4-FFF2-40B4-BE49-F238E27FC236}">
                <a16:creationId xmlns:a16="http://schemas.microsoft.com/office/drawing/2014/main" id="{221435F2-7E8F-5731-0E7F-2853DB6347A3}"/>
              </a:ext>
            </a:extLst>
          </p:cNvPr>
          <p:cNvSpPr txBox="1"/>
          <p:nvPr/>
        </p:nvSpPr>
        <p:spPr>
          <a:xfrm>
            <a:off x="6508923" y="3047454"/>
            <a:ext cx="4267200" cy="523220"/>
          </a:xfrm>
          <a:prstGeom prst="rect">
            <a:avLst/>
          </a:prstGeom>
          <a:noFill/>
        </p:spPr>
        <p:txBody>
          <a:bodyPr wrap="square" rtlCol="0">
            <a:spAutoFit/>
          </a:bodyPr>
          <a:lstStyle/>
          <a:p>
            <a:r>
              <a:rPr lang="en-IN" sz="2800" b="1" dirty="0">
                <a:solidFill>
                  <a:schemeClr val="accent5">
                    <a:lumMod val="40000"/>
                    <a:lumOff val="60000"/>
                  </a:schemeClr>
                </a:solidFill>
              </a:rPr>
              <a:t>DATA CLEANING</a:t>
            </a:r>
          </a:p>
        </p:txBody>
      </p:sp>
      <p:sp>
        <p:nvSpPr>
          <p:cNvPr id="41" name="TextBox 40">
            <a:extLst>
              <a:ext uri="{FF2B5EF4-FFF2-40B4-BE49-F238E27FC236}">
                <a16:creationId xmlns:a16="http://schemas.microsoft.com/office/drawing/2014/main" id="{AE341B70-A11A-BB5F-0B73-D740C9B3FF8E}"/>
              </a:ext>
            </a:extLst>
          </p:cNvPr>
          <p:cNvSpPr txBox="1"/>
          <p:nvPr/>
        </p:nvSpPr>
        <p:spPr>
          <a:xfrm>
            <a:off x="8685322" y="4714337"/>
            <a:ext cx="4267200" cy="523220"/>
          </a:xfrm>
          <a:prstGeom prst="rect">
            <a:avLst/>
          </a:prstGeom>
          <a:noFill/>
        </p:spPr>
        <p:txBody>
          <a:bodyPr wrap="square" rtlCol="0">
            <a:spAutoFit/>
          </a:bodyPr>
          <a:lstStyle/>
          <a:p>
            <a:r>
              <a:rPr lang="en-IN" sz="2800" b="1" dirty="0">
                <a:solidFill>
                  <a:schemeClr val="accent5">
                    <a:lumMod val="40000"/>
                    <a:lumOff val="60000"/>
                  </a:schemeClr>
                </a:solidFill>
              </a:rPr>
              <a:t>DATA MODELLING</a:t>
            </a:r>
          </a:p>
        </p:txBody>
      </p:sp>
      <p:sp>
        <p:nvSpPr>
          <p:cNvPr id="42" name="TextBox 41">
            <a:extLst>
              <a:ext uri="{FF2B5EF4-FFF2-40B4-BE49-F238E27FC236}">
                <a16:creationId xmlns:a16="http://schemas.microsoft.com/office/drawing/2014/main" id="{C81D1986-7AD2-7FB6-1240-BA36F967732F}"/>
              </a:ext>
            </a:extLst>
          </p:cNvPr>
          <p:cNvSpPr txBox="1"/>
          <p:nvPr/>
        </p:nvSpPr>
        <p:spPr>
          <a:xfrm>
            <a:off x="10722966" y="6329668"/>
            <a:ext cx="4267200" cy="523220"/>
          </a:xfrm>
          <a:prstGeom prst="rect">
            <a:avLst/>
          </a:prstGeom>
          <a:noFill/>
        </p:spPr>
        <p:txBody>
          <a:bodyPr wrap="square" rtlCol="0">
            <a:spAutoFit/>
          </a:bodyPr>
          <a:lstStyle/>
          <a:p>
            <a:r>
              <a:rPr lang="en-IN" sz="2800" b="1" dirty="0">
                <a:solidFill>
                  <a:schemeClr val="accent5">
                    <a:lumMod val="40000"/>
                    <a:lumOff val="60000"/>
                  </a:schemeClr>
                </a:solidFill>
              </a:rPr>
              <a:t>DATA ANALYTICS</a:t>
            </a:r>
          </a:p>
        </p:txBody>
      </p:sp>
      <p:sp>
        <p:nvSpPr>
          <p:cNvPr id="43" name="TextBox 42">
            <a:extLst>
              <a:ext uri="{FF2B5EF4-FFF2-40B4-BE49-F238E27FC236}">
                <a16:creationId xmlns:a16="http://schemas.microsoft.com/office/drawing/2014/main" id="{0E60674C-4705-5600-2C41-DAAB22C86F71}"/>
              </a:ext>
            </a:extLst>
          </p:cNvPr>
          <p:cNvSpPr txBox="1"/>
          <p:nvPr/>
        </p:nvSpPr>
        <p:spPr>
          <a:xfrm>
            <a:off x="12383733" y="7972110"/>
            <a:ext cx="4267200" cy="523220"/>
          </a:xfrm>
          <a:prstGeom prst="rect">
            <a:avLst/>
          </a:prstGeom>
          <a:noFill/>
        </p:spPr>
        <p:txBody>
          <a:bodyPr wrap="square" rtlCol="0">
            <a:spAutoFit/>
          </a:bodyPr>
          <a:lstStyle/>
          <a:p>
            <a:r>
              <a:rPr lang="en-IN" sz="2800" b="1" dirty="0">
                <a:solidFill>
                  <a:schemeClr val="accent5">
                    <a:lumMod val="40000"/>
                    <a:lumOff val="60000"/>
                  </a:schemeClr>
                </a:solidFill>
              </a:rPr>
              <a:t>UNCOVER INSIGHTS</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127159" y="6480806"/>
            <a:ext cx="2972219" cy="881758"/>
          </a:xfrm>
          <a:prstGeom prst="rect">
            <a:avLst/>
          </a:prstGeom>
        </p:spPr>
      </p:pic>
      <p:sp>
        <p:nvSpPr>
          <p:cNvPr id="3" name="TextBox 3"/>
          <p:cNvSpPr txBox="1"/>
          <p:nvPr/>
        </p:nvSpPr>
        <p:spPr>
          <a:xfrm>
            <a:off x="1028700" y="860915"/>
            <a:ext cx="4636129" cy="1231106"/>
          </a:xfrm>
          <a:prstGeom prst="rect">
            <a:avLst/>
          </a:prstGeom>
        </p:spPr>
        <p:txBody>
          <a:bodyPr lIns="0" tIns="0" rIns="0" bIns="0" rtlCol="0" anchor="t">
            <a:spAutoFit/>
          </a:bodyPr>
          <a:lstStyle/>
          <a:p>
            <a:pPr>
              <a:lnSpc>
                <a:spcPts val="9600"/>
              </a:lnSpc>
            </a:pPr>
            <a:r>
              <a:rPr lang="en-US" sz="8000" spc="-80" dirty="0">
                <a:solidFill>
                  <a:srgbClr val="000000"/>
                </a:solidFill>
                <a:latin typeface="Graphik Regular" panose="020B0503030202060203" pitchFamily="34" charset="0"/>
              </a:rPr>
              <a:t>Insights</a:t>
            </a:r>
          </a:p>
        </p:txBody>
      </p:sp>
      <p:grpSp>
        <p:nvGrpSpPr>
          <p:cNvPr id="4" name="Group 4"/>
          <p:cNvGrpSpPr/>
          <p:nvPr/>
        </p:nvGrpSpPr>
        <p:grpSpPr>
          <a:xfrm>
            <a:off x="517112" y="7810500"/>
            <a:ext cx="17253775" cy="2017079"/>
            <a:chOff x="0" y="0"/>
            <a:chExt cx="23005033" cy="2689439"/>
          </a:xfrm>
        </p:grpSpPr>
        <p:pic>
          <p:nvPicPr>
            <p:cNvPr id="5" name="Picture 5"/>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6760969" y="0"/>
              <a:ext cx="2891870" cy="2689439"/>
            </a:xfrm>
            <a:prstGeom prst="rect">
              <a:avLst/>
            </a:prstGeom>
          </p:spPr>
        </p:pic>
        <p:pic>
          <p:nvPicPr>
            <p:cNvPr id="6" name="Picture 6"/>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3408776" y="0"/>
              <a:ext cx="2891870" cy="2689439"/>
            </a:xfrm>
            <a:prstGeom prst="rect">
              <a:avLst/>
            </a:prstGeom>
          </p:spPr>
        </p:pic>
        <p:pic>
          <p:nvPicPr>
            <p:cNvPr id="7" name="Picture 7"/>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10056582" y="0"/>
              <a:ext cx="2891870" cy="2689439"/>
            </a:xfrm>
            <a:prstGeom prst="rect">
              <a:avLst/>
            </a:prstGeom>
          </p:spPr>
        </p:pic>
        <p:pic>
          <p:nvPicPr>
            <p:cNvPr id="8" name="Picture 8"/>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20113163" y="0"/>
              <a:ext cx="2891870" cy="2689439"/>
            </a:xfrm>
            <a:prstGeom prst="rect">
              <a:avLst/>
            </a:prstGeom>
          </p:spPr>
        </p:pic>
        <p:pic>
          <p:nvPicPr>
            <p:cNvPr id="9" name="Picture 9"/>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6704388" y="0"/>
              <a:ext cx="2891870" cy="2689439"/>
            </a:xfrm>
            <a:prstGeom prst="rect">
              <a:avLst/>
            </a:prstGeom>
          </p:spPr>
        </p:pic>
        <p:pic>
          <p:nvPicPr>
            <p:cNvPr id="10" name="Picture 10"/>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3352194" y="0"/>
              <a:ext cx="2891870" cy="2689439"/>
            </a:xfrm>
            <a:prstGeom prst="rect">
              <a:avLst/>
            </a:prstGeom>
          </p:spPr>
        </p:pic>
        <p:pic>
          <p:nvPicPr>
            <p:cNvPr id="11" name="Picture 11"/>
            <p:cNvPicPr>
              <a:picLocks noChangeAspect="1"/>
            </p:cNvPicPr>
            <p:nvPr/>
          </p:nvPicPr>
          <p:blipFill>
            <a:blip r:embed="rId5">
              <a:alphaModFix amt="80000"/>
              <a:extLst>
                <a:ext uri="{28A0092B-C50C-407E-A947-70E740481C1C}">
                  <a14:useLocalDpi xmlns:a14="http://schemas.microsoft.com/office/drawing/2010/main" val="0"/>
                </a:ext>
                <a:ext uri="{96DAC541-7B7A-43D3-8B79-37D633B846F1}">
                  <asvg:svgBlip xmlns:asvg="http://schemas.microsoft.com/office/drawing/2016/SVG/main" r:embed="rId6"/>
                </a:ext>
              </a:extLst>
            </a:blip>
            <a:srcRect/>
            <a:stretch>
              <a:fillRect/>
            </a:stretch>
          </p:blipFill>
          <p:spPr>
            <a:xfrm>
              <a:off x="0" y="0"/>
              <a:ext cx="2891870" cy="2689439"/>
            </a:xfrm>
            <a:prstGeom prst="rect">
              <a:avLst/>
            </a:prstGeom>
          </p:spPr>
        </p:pic>
      </p:grpSp>
      <p:pic>
        <p:nvPicPr>
          <p:cNvPr id="12" name="Picture 12"/>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7272183" y="6480309"/>
            <a:ext cx="2972219" cy="881758"/>
          </a:xfrm>
          <a:prstGeom prst="rect">
            <a:avLst/>
          </a:prstGeom>
        </p:spPr>
      </p:pic>
      <p:pic>
        <p:nvPicPr>
          <p:cNvPr id="13" name="Picture 13"/>
          <p:cNvPicPr>
            <a:picLocks noChangeAspect="1"/>
          </p:cNvPicPr>
          <p:nvPr/>
        </p:nvPicPr>
        <p:blipFill>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2670342" y="6480309"/>
            <a:ext cx="2972219" cy="881758"/>
          </a:xfrm>
          <a:prstGeom prst="rect">
            <a:avLst/>
          </a:prstGeom>
        </p:spPr>
      </p:pic>
      <p:sp>
        <p:nvSpPr>
          <p:cNvPr id="14" name="TextBox 13">
            <a:extLst>
              <a:ext uri="{FF2B5EF4-FFF2-40B4-BE49-F238E27FC236}">
                <a16:creationId xmlns:a16="http://schemas.microsoft.com/office/drawing/2014/main" id="{27F36361-B505-0432-B60F-0808DD582092}"/>
              </a:ext>
            </a:extLst>
          </p:cNvPr>
          <p:cNvSpPr txBox="1"/>
          <p:nvPr/>
        </p:nvSpPr>
        <p:spPr>
          <a:xfrm>
            <a:off x="2127159" y="3390900"/>
            <a:ext cx="2972219" cy="2154436"/>
          </a:xfrm>
          <a:prstGeom prst="rect">
            <a:avLst/>
          </a:prstGeom>
          <a:noFill/>
        </p:spPr>
        <p:txBody>
          <a:bodyPr wrap="square" rtlCol="0">
            <a:spAutoFit/>
          </a:bodyPr>
          <a:lstStyle/>
          <a:p>
            <a:pPr algn="ctr"/>
            <a:r>
              <a:rPr lang="en-IN" sz="5400" b="1" dirty="0">
                <a:solidFill>
                  <a:schemeClr val="accent5">
                    <a:lumMod val="50000"/>
                  </a:schemeClr>
                </a:solidFill>
              </a:rPr>
              <a:t>16</a:t>
            </a:r>
            <a:r>
              <a:rPr lang="en-IN" dirty="0">
                <a:solidFill>
                  <a:schemeClr val="accent5">
                    <a:lumMod val="50000"/>
                  </a:schemeClr>
                </a:solidFill>
              </a:rPr>
              <a:t> </a:t>
            </a:r>
          </a:p>
          <a:p>
            <a:pPr algn="ctr"/>
            <a:r>
              <a:rPr lang="en-IN" sz="4000" dirty="0">
                <a:solidFill>
                  <a:schemeClr val="accent5">
                    <a:lumMod val="50000"/>
                  </a:schemeClr>
                </a:solidFill>
              </a:rPr>
              <a:t>Unique Categories</a:t>
            </a:r>
          </a:p>
        </p:txBody>
      </p:sp>
      <p:sp>
        <p:nvSpPr>
          <p:cNvPr id="15" name="TextBox 14">
            <a:extLst>
              <a:ext uri="{FF2B5EF4-FFF2-40B4-BE49-F238E27FC236}">
                <a16:creationId xmlns:a16="http://schemas.microsoft.com/office/drawing/2014/main" id="{EBAA53DA-9C3F-E0B8-8599-919D32153534}"/>
              </a:ext>
            </a:extLst>
          </p:cNvPr>
          <p:cNvSpPr txBox="1"/>
          <p:nvPr/>
        </p:nvSpPr>
        <p:spPr>
          <a:xfrm>
            <a:off x="7272183" y="3261887"/>
            <a:ext cx="2956269" cy="2769989"/>
          </a:xfrm>
          <a:prstGeom prst="rect">
            <a:avLst/>
          </a:prstGeom>
          <a:noFill/>
        </p:spPr>
        <p:txBody>
          <a:bodyPr wrap="square" rtlCol="0">
            <a:spAutoFit/>
          </a:bodyPr>
          <a:lstStyle/>
          <a:p>
            <a:pPr algn="ctr"/>
            <a:r>
              <a:rPr lang="en-IN" sz="5400" b="1" dirty="0">
                <a:solidFill>
                  <a:schemeClr val="accent5">
                    <a:lumMod val="50000"/>
                  </a:schemeClr>
                </a:solidFill>
              </a:rPr>
              <a:t>1897</a:t>
            </a:r>
            <a:r>
              <a:rPr lang="en-IN" dirty="0">
                <a:solidFill>
                  <a:schemeClr val="accent5">
                    <a:lumMod val="50000"/>
                  </a:schemeClr>
                </a:solidFill>
              </a:rPr>
              <a:t> </a:t>
            </a:r>
          </a:p>
          <a:p>
            <a:pPr algn="ctr"/>
            <a:r>
              <a:rPr lang="en-IN" sz="4000" dirty="0">
                <a:solidFill>
                  <a:schemeClr val="accent5">
                    <a:lumMod val="50000"/>
                  </a:schemeClr>
                </a:solidFill>
              </a:rPr>
              <a:t>Reactions to </a:t>
            </a:r>
          </a:p>
          <a:p>
            <a:pPr algn="ctr"/>
            <a:r>
              <a:rPr lang="en-IN" sz="4000" dirty="0">
                <a:solidFill>
                  <a:schemeClr val="accent5">
                    <a:lumMod val="50000"/>
                  </a:schemeClr>
                </a:solidFill>
              </a:rPr>
              <a:t>“Animal” Posts</a:t>
            </a:r>
          </a:p>
        </p:txBody>
      </p:sp>
      <p:sp>
        <p:nvSpPr>
          <p:cNvPr id="16" name="TextBox 15">
            <a:extLst>
              <a:ext uri="{FF2B5EF4-FFF2-40B4-BE49-F238E27FC236}">
                <a16:creationId xmlns:a16="http://schemas.microsoft.com/office/drawing/2014/main" id="{D3305DED-D263-A910-5890-A1C695AA0F6B}"/>
              </a:ext>
            </a:extLst>
          </p:cNvPr>
          <p:cNvSpPr txBox="1"/>
          <p:nvPr/>
        </p:nvSpPr>
        <p:spPr>
          <a:xfrm>
            <a:off x="12670342" y="3391593"/>
            <a:ext cx="2931642" cy="2154436"/>
          </a:xfrm>
          <a:prstGeom prst="rect">
            <a:avLst/>
          </a:prstGeom>
          <a:noFill/>
        </p:spPr>
        <p:txBody>
          <a:bodyPr wrap="square" rtlCol="0">
            <a:spAutoFit/>
          </a:bodyPr>
          <a:lstStyle/>
          <a:p>
            <a:pPr algn="ctr"/>
            <a:r>
              <a:rPr lang="en-IN" sz="5400" b="1" dirty="0">
                <a:solidFill>
                  <a:schemeClr val="accent5">
                    <a:lumMod val="50000"/>
                  </a:schemeClr>
                </a:solidFill>
              </a:rPr>
              <a:t>January</a:t>
            </a:r>
            <a:r>
              <a:rPr lang="en-IN" dirty="0">
                <a:solidFill>
                  <a:schemeClr val="accent5">
                    <a:lumMod val="50000"/>
                  </a:schemeClr>
                </a:solidFill>
              </a:rPr>
              <a:t> </a:t>
            </a:r>
          </a:p>
          <a:p>
            <a:pPr algn="ctr"/>
            <a:r>
              <a:rPr lang="en-IN" sz="4000" dirty="0">
                <a:solidFill>
                  <a:schemeClr val="accent5">
                    <a:lumMod val="50000"/>
                  </a:schemeClr>
                </a:solidFill>
              </a:rPr>
              <a:t>Month with most Posts</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IN"/>
              </a:p>
            </p:txBody>
          </p:sp>
        </p:grpSp>
        <p:pic>
          <p:nvPicPr>
            <p:cNvPr id="13" name="Picture 1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14" name="Group 14"/>
          <p:cNvGrpSpPr/>
          <p:nvPr/>
        </p:nvGrpSpPr>
        <p:grpSpPr>
          <a:xfrm>
            <a:off x="655751" y="-710238"/>
            <a:ext cx="17253775" cy="2017079"/>
            <a:chOff x="0" y="0"/>
            <a:chExt cx="23005033" cy="2689439"/>
          </a:xfrm>
        </p:grpSpPr>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txBody>
          <a:bodyPr/>
          <a:lstStyle/>
          <a:p>
            <a:endParaRPr lang="en-IN"/>
          </a:p>
        </p:txBody>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IN"/>
              </a:p>
            </p:txBody>
          </p:sp>
        </p:grpSp>
        <p:pic>
          <p:nvPicPr>
            <p:cNvPr id="26" name="Picture 2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pic>
        <p:nvPicPr>
          <p:cNvPr id="29" name="Picture 28">
            <a:extLst>
              <a:ext uri="{FF2B5EF4-FFF2-40B4-BE49-F238E27FC236}">
                <a16:creationId xmlns:a16="http://schemas.microsoft.com/office/drawing/2014/main" id="{1D3AF939-F0F1-B5E5-D008-565EB319C139}"/>
              </a:ext>
            </a:extLst>
          </p:cNvPr>
          <p:cNvPicPr>
            <a:picLocks noChangeAspect="1"/>
          </p:cNvPicPr>
          <p:nvPr/>
        </p:nvPicPr>
        <p:blipFill>
          <a:blip r:embed="rId7"/>
          <a:stretch>
            <a:fillRect/>
          </a:stretch>
        </p:blipFill>
        <p:spPr>
          <a:xfrm>
            <a:off x="4343400" y="1898947"/>
            <a:ext cx="10824812" cy="6489106"/>
          </a:xfrm>
          <a:prstGeom prst="rect">
            <a:avLst/>
          </a:prstGeom>
        </p:spPr>
      </p:pic>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
          <p:cNvGrpSpPr/>
          <p:nvPr/>
        </p:nvGrpSpPr>
        <p:grpSpPr>
          <a:xfrm>
            <a:off x="555213" y="9490985"/>
            <a:ext cx="17253775" cy="2017079"/>
            <a:chOff x="0" y="0"/>
            <a:chExt cx="23005033" cy="2689439"/>
          </a:xfrm>
        </p:grpSpPr>
        <p:pic>
          <p:nvPicPr>
            <p:cNvPr id="3" name="Picture 3"/>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4" name="Picture 4"/>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5" name="Picture 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6" name="Picture 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7" name="Picture 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8" name="Picture 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9" name="Picture 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grpSp>
        <p:nvGrpSpPr>
          <p:cNvPr id="10" name="Group 10"/>
          <p:cNvGrpSpPr/>
          <p:nvPr/>
        </p:nvGrpSpPr>
        <p:grpSpPr>
          <a:xfrm rot="1153642">
            <a:off x="979455" y="8814373"/>
            <a:ext cx="3545508" cy="3370302"/>
            <a:chOff x="0" y="0"/>
            <a:chExt cx="4727344" cy="4493736"/>
          </a:xfrm>
        </p:grpSpPr>
        <p:grpSp>
          <p:nvGrpSpPr>
            <p:cNvPr id="11" name="Group 11"/>
            <p:cNvGrpSpPr>
              <a:grpSpLocks noChangeAspect="1"/>
            </p:cNvGrpSpPr>
            <p:nvPr/>
          </p:nvGrpSpPr>
          <p:grpSpPr>
            <a:xfrm>
              <a:off x="644072" y="410464"/>
              <a:ext cx="4083272" cy="4083272"/>
              <a:chOff x="0" y="0"/>
              <a:chExt cx="6350000" cy="6350000"/>
            </a:xfrm>
          </p:grpSpPr>
          <p:sp>
            <p:nvSpPr>
              <p:cNvPr id="12" name="Freeform 12"/>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IN"/>
              </a:p>
            </p:txBody>
          </p:sp>
        </p:grpSp>
        <p:pic>
          <p:nvPicPr>
            <p:cNvPr id="13" name="Picture 13"/>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grpSp>
        <p:nvGrpSpPr>
          <p:cNvPr id="14" name="Group 14"/>
          <p:cNvGrpSpPr/>
          <p:nvPr/>
        </p:nvGrpSpPr>
        <p:grpSpPr>
          <a:xfrm>
            <a:off x="655752" y="-1235382"/>
            <a:ext cx="17253775" cy="2017079"/>
            <a:chOff x="0" y="0"/>
            <a:chExt cx="23005033" cy="2689439"/>
          </a:xfrm>
        </p:grpSpPr>
        <p:pic>
          <p:nvPicPr>
            <p:cNvPr id="15" name="Picture 15"/>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6760969" y="0"/>
              <a:ext cx="2891870" cy="2689439"/>
            </a:xfrm>
            <a:prstGeom prst="rect">
              <a:avLst/>
            </a:prstGeom>
          </p:spPr>
        </p:pic>
        <p:pic>
          <p:nvPicPr>
            <p:cNvPr id="16" name="Picture 16"/>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3408776" y="0"/>
              <a:ext cx="2891870" cy="2689439"/>
            </a:xfrm>
            <a:prstGeom prst="rect">
              <a:avLst/>
            </a:prstGeom>
          </p:spPr>
        </p:pic>
        <p:pic>
          <p:nvPicPr>
            <p:cNvPr id="17" name="Picture 17"/>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10056582" y="0"/>
              <a:ext cx="2891870" cy="2689439"/>
            </a:xfrm>
            <a:prstGeom prst="rect">
              <a:avLst/>
            </a:prstGeom>
          </p:spPr>
        </p:pic>
        <p:pic>
          <p:nvPicPr>
            <p:cNvPr id="18" name="Picture 18"/>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20113163" y="0"/>
              <a:ext cx="2891870" cy="2689439"/>
            </a:xfrm>
            <a:prstGeom prst="rect">
              <a:avLst/>
            </a:prstGeom>
          </p:spPr>
        </p:pic>
        <p:pic>
          <p:nvPicPr>
            <p:cNvPr id="19" name="Picture 19"/>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6704388" y="0"/>
              <a:ext cx="2891870" cy="2689439"/>
            </a:xfrm>
            <a:prstGeom prst="rect">
              <a:avLst/>
            </a:prstGeom>
          </p:spPr>
        </p:pic>
        <p:pic>
          <p:nvPicPr>
            <p:cNvPr id="20" name="Picture 20"/>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3352194" y="0"/>
              <a:ext cx="2891870" cy="2689439"/>
            </a:xfrm>
            <a:prstGeom prst="rect">
              <a:avLst/>
            </a:prstGeom>
          </p:spPr>
        </p:pic>
        <p:pic>
          <p:nvPicPr>
            <p:cNvPr id="21" name="Picture 21"/>
            <p:cNvPicPr>
              <a:picLocks noChangeAspect="1"/>
            </p:cNvPicPr>
            <p:nvPr/>
          </p:nvPicPr>
          <p:blipFill>
            <a:blip r:embed="rId3">
              <a:alphaModFix amt="80000"/>
              <a:extLst>
                <a:ext uri="{28A0092B-C50C-407E-A947-70E740481C1C}">
                  <a14:useLocalDpi xmlns:a14="http://schemas.microsoft.com/office/drawing/2010/main" val="0"/>
                </a:ext>
                <a:ext uri="{96DAC541-7B7A-43D3-8B79-37D633B846F1}">
                  <asvg:svgBlip xmlns:asvg="http://schemas.microsoft.com/office/drawing/2016/SVG/main" r:embed="rId4"/>
                </a:ext>
              </a:extLst>
            </a:blip>
            <a:srcRect/>
            <a:stretch>
              <a:fillRect/>
            </a:stretch>
          </p:blipFill>
          <p:spPr>
            <a:xfrm>
              <a:off x="0" y="0"/>
              <a:ext cx="2891870" cy="2689439"/>
            </a:xfrm>
            <a:prstGeom prst="rect">
              <a:avLst/>
            </a:prstGeom>
          </p:spPr>
        </p:pic>
      </p:grpSp>
      <p:sp>
        <p:nvSpPr>
          <p:cNvPr id="22" name="AutoShape 22"/>
          <p:cNvSpPr/>
          <p:nvPr/>
        </p:nvSpPr>
        <p:spPr>
          <a:xfrm>
            <a:off x="0" y="0"/>
            <a:ext cx="2386482" cy="10287000"/>
          </a:xfrm>
          <a:prstGeom prst="rect">
            <a:avLst/>
          </a:prstGeom>
          <a:solidFill>
            <a:srgbClr val="A100FF"/>
          </a:solidFill>
        </p:spPr>
        <p:txBody>
          <a:bodyPr/>
          <a:lstStyle/>
          <a:p>
            <a:endParaRPr lang="en-IN"/>
          </a:p>
        </p:txBody>
      </p:sp>
      <p:grpSp>
        <p:nvGrpSpPr>
          <p:cNvPr id="23" name="Group 23"/>
          <p:cNvGrpSpPr/>
          <p:nvPr/>
        </p:nvGrpSpPr>
        <p:grpSpPr>
          <a:xfrm>
            <a:off x="16515246" y="-1685151"/>
            <a:ext cx="3545508" cy="3370302"/>
            <a:chOff x="0" y="0"/>
            <a:chExt cx="4727344" cy="4493736"/>
          </a:xfrm>
        </p:grpSpPr>
        <p:grpSp>
          <p:nvGrpSpPr>
            <p:cNvPr id="24" name="Group 24"/>
            <p:cNvGrpSpPr>
              <a:grpSpLocks noChangeAspect="1"/>
            </p:cNvGrpSpPr>
            <p:nvPr/>
          </p:nvGrpSpPr>
          <p:grpSpPr>
            <a:xfrm>
              <a:off x="644072" y="410464"/>
              <a:ext cx="4083272" cy="4083272"/>
              <a:chOff x="0" y="0"/>
              <a:chExt cx="6350000" cy="6350000"/>
            </a:xfrm>
          </p:grpSpPr>
          <p:sp>
            <p:nvSpPr>
              <p:cNvPr id="25" name="Freeform 25"/>
              <p:cNvSpPr/>
              <p:nvPr/>
            </p:nvSpPr>
            <p:spPr>
              <a:xfrm>
                <a:off x="0" y="0"/>
                <a:ext cx="6350000" cy="6350000"/>
              </a:xfrm>
              <a:custGeom>
                <a:avLst/>
                <a:gdLst/>
                <a:ahLst/>
                <a:cxnLst/>
                <a:rect l="l" t="t" r="r" b="b"/>
                <a:pathLst>
                  <a:path w="6350000" h="6350000">
                    <a:moveTo>
                      <a:pt x="3175000" y="0"/>
                    </a:moveTo>
                    <a:cubicBezTo>
                      <a:pt x="4928870" y="0"/>
                      <a:pt x="6350000" y="1421130"/>
                      <a:pt x="6350000" y="3175000"/>
                    </a:cubicBezTo>
                    <a:cubicBezTo>
                      <a:pt x="6350000" y="4928870"/>
                      <a:pt x="4928870" y="6350000"/>
                      <a:pt x="3175000" y="6350000"/>
                    </a:cubicBezTo>
                    <a:cubicBezTo>
                      <a:pt x="1421130" y="6350000"/>
                      <a:pt x="0" y="4928870"/>
                      <a:pt x="0" y="3175000"/>
                    </a:cubicBezTo>
                    <a:cubicBezTo>
                      <a:pt x="0" y="1421130"/>
                      <a:pt x="1421130" y="0"/>
                      <a:pt x="3175000" y="0"/>
                    </a:cubicBezTo>
                    <a:close/>
                  </a:path>
                </a:pathLst>
              </a:custGeom>
              <a:solidFill>
                <a:srgbClr val="A100FF"/>
              </a:solidFill>
            </p:spPr>
            <p:txBody>
              <a:bodyPr/>
              <a:lstStyle/>
              <a:p>
                <a:endParaRPr lang="en-IN"/>
              </a:p>
            </p:txBody>
          </p:sp>
        </p:grpSp>
        <p:pic>
          <p:nvPicPr>
            <p:cNvPr id="26" name="Picture 26"/>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rcRect b="321"/>
            <a:stretch>
              <a:fillRect/>
            </a:stretch>
          </p:blipFill>
          <p:spPr>
            <a:xfrm>
              <a:off x="0" y="0"/>
              <a:ext cx="4083272" cy="4091977"/>
            </a:xfrm>
            <a:prstGeom prst="rect">
              <a:avLst/>
            </a:prstGeom>
          </p:spPr>
        </p:pic>
      </p:grpSp>
      <p:pic>
        <p:nvPicPr>
          <p:cNvPr id="27" name="Picture 26">
            <a:extLst>
              <a:ext uri="{FF2B5EF4-FFF2-40B4-BE49-F238E27FC236}">
                <a16:creationId xmlns:a16="http://schemas.microsoft.com/office/drawing/2014/main" id="{965D41E3-FCBB-FE48-4C76-FB33D2127902}"/>
              </a:ext>
            </a:extLst>
          </p:cNvPr>
          <p:cNvPicPr>
            <a:picLocks noChangeAspect="1"/>
          </p:cNvPicPr>
          <p:nvPr/>
        </p:nvPicPr>
        <p:blipFill>
          <a:blip r:embed="rId7"/>
          <a:stretch>
            <a:fillRect/>
          </a:stretch>
        </p:blipFill>
        <p:spPr>
          <a:xfrm>
            <a:off x="4412629" y="1498356"/>
            <a:ext cx="10882214" cy="6713815"/>
          </a:xfrm>
          <a:prstGeom prst="rect">
            <a:avLst/>
          </a:prstGeom>
        </p:spPr>
      </p:pic>
    </p:spTree>
    <p:extLst>
      <p:ext uri="{BB962C8B-B14F-4D97-AF65-F5344CB8AC3E}">
        <p14:creationId xmlns:p14="http://schemas.microsoft.com/office/powerpoint/2010/main" val="2453851658"/>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193</TotalTime>
  <Words>1560</Words>
  <Application>Microsoft Office PowerPoint</Application>
  <PresentationFormat>Custom</PresentationFormat>
  <Paragraphs>156</Paragraphs>
  <Slides>11</Slides>
  <Notes>11</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Graphik Regular</vt:lpstr>
      <vt:lpstr>Arial</vt:lpstr>
      <vt:lpstr>Calibri</vt:lpstr>
      <vt:lpstr>Clear Sans Regular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Template</dc:title>
  <dc:creator>Kevin Dang</dc:creator>
  <cp:lastModifiedBy>Manan Sharma</cp:lastModifiedBy>
  <cp:revision>10</cp:revision>
  <dcterms:created xsi:type="dcterms:W3CDTF">2006-08-16T00:00:00Z</dcterms:created>
  <dcterms:modified xsi:type="dcterms:W3CDTF">2024-01-07T01:39:30Z</dcterms:modified>
  <dc:identifier>DAEhDyfaYKE</dc:identifier>
</cp:coreProperties>
</file>

<file path=docProps/thumbnail.jpeg>
</file>